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695" r:id="rId2"/>
    <p:sldId id="720" r:id="rId3"/>
    <p:sldId id="728" r:id="rId4"/>
    <p:sldId id="717" r:id="rId5"/>
    <p:sldId id="729" r:id="rId6"/>
    <p:sldId id="803" r:id="rId7"/>
    <p:sldId id="727" r:id="rId8"/>
    <p:sldId id="735" r:id="rId9"/>
    <p:sldId id="790" r:id="rId10"/>
    <p:sldId id="791" r:id="rId11"/>
    <p:sldId id="800" r:id="rId12"/>
    <p:sldId id="788" r:id="rId13"/>
    <p:sldId id="801" r:id="rId14"/>
    <p:sldId id="798" r:id="rId15"/>
    <p:sldId id="787" r:id="rId16"/>
    <p:sldId id="799" r:id="rId17"/>
    <p:sldId id="793" r:id="rId18"/>
    <p:sldId id="797" r:id="rId19"/>
    <p:sldId id="794" r:id="rId20"/>
    <p:sldId id="807" r:id="rId21"/>
    <p:sldId id="802" r:id="rId22"/>
    <p:sldId id="804" r:id="rId23"/>
    <p:sldId id="805" r:id="rId24"/>
    <p:sldId id="806" r:id="rId25"/>
  </p:sldIdLst>
  <p:sldSz cx="12192000" cy="6858000"/>
  <p:notesSz cx="7104063" cy="10234613"/>
  <p:defaultTextStyle>
    <a:defPPr>
      <a:defRPr lang="de-DE"/>
    </a:defPPr>
    <a:lvl1pPr algn="l" rtl="0" eaLnBrk="0" fontAlgn="base" hangingPunct="0">
      <a:spcBef>
        <a:spcPct val="0"/>
      </a:spcBef>
      <a:spcAft>
        <a:spcPct val="0"/>
      </a:spcAft>
      <a:defRPr kern="1200">
        <a:solidFill>
          <a:schemeClr val="tx1"/>
        </a:solidFill>
        <a:latin typeface="Tahoma" panose="020B0604030504040204" pitchFamily="34" charset="0"/>
        <a:ea typeface="ヒラギノ角ゴ Pro W3" pitchFamily="-128" charset="-128"/>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ヒラギノ角ゴ Pro W3" pitchFamily="-128" charset="-128"/>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ヒラギノ角ゴ Pro W3" pitchFamily="-128" charset="-128"/>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ヒラギノ角ゴ Pro W3" pitchFamily="-128" charset="-128"/>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ヒラギノ角ゴ Pro W3" pitchFamily="-128" charset="-128"/>
        <a:cs typeface="+mn-cs"/>
      </a:defRPr>
    </a:lvl5pPr>
    <a:lvl6pPr marL="2286000" algn="l" defTabSz="914400" rtl="0" eaLnBrk="1" latinLnBrk="0" hangingPunct="1">
      <a:defRPr kern="1200">
        <a:solidFill>
          <a:schemeClr val="tx1"/>
        </a:solidFill>
        <a:latin typeface="Tahoma" panose="020B0604030504040204" pitchFamily="34" charset="0"/>
        <a:ea typeface="ヒラギノ角ゴ Pro W3" pitchFamily="-128" charset="-128"/>
        <a:cs typeface="+mn-cs"/>
      </a:defRPr>
    </a:lvl6pPr>
    <a:lvl7pPr marL="2743200" algn="l" defTabSz="914400" rtl="0" eaLnBrk="1" latinLnBrk="0" hangingPunct="1">
      <a:defRPr kern="1200">
        <a:solidFill>
          <a:schemeClr val="tx1"/>
        </a:solidFill>
        <a:latin typeface="Tahoma" panose="020B0604030504040204" pitchFamily="34" charset="0"/>
        <a:ea typeface="ヒラギノ角ゴ Pro W3" pitchFamily="-128" charset="-128"/>
        <a:cs typeface="+mn-cs"/>
      </a:defRPr>
    </a:lvl7pPr>
    <a:lvl8pPr marL="3200400" algn="l" defTabSz="914400" rtl="0" eaLnBrk="1" latinLnBrk="0" hangingPunct="1">
      <a:defRPr kern="1200">
        <a:solidFill>
          <a:schemeClr val="tx1"/>
        </a:solidFill>
        <a:latin typeface="Tahoma" panose="020B0604030504040204" pitchFamily="34" charset="0"/>
        <a:ea typeface="ヒラギノ角ゴ Pro W3" pitchFamily="-128" charset="-128"/>
        <a:cs typeface="+mn-cs"/>
      </a:defRPr>
    </a:lvl8pPr>
    <a:lvl9pPr marL="3657600" algn="l" defTabSz="914400" rtl="0" eaLnBrk="1" latinLnBrk="0" hangingPunct="1">
      <a:defRPr kern="1200">
        <a:solidFill>
          <a:schemeClr val="tx1"/>
        </a:solidFill>
        <a:latin typeface="Tahoma" panose="020B0604030504040204" pitchFamily="34" charset="0"/>
        <a:ea typeface="ヒラギノ角ゴ Pro W3" pitchFamily="-128"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ziska Loschert" initials="FL" lastIdx="4" clrIdx="0">
    <p:extLst>
      <p:ext uri="{19B8F6BF-5375-455C-9EA6-DF929625EA0E}">
        <p15:presenceInfo xmlns:p15="http://schemas.microsoft.com/office/powerpoint/2012/main" userId="S-1-5-21-3438502379-2132474015-3983783412-3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2AA"/>
    <a:srgbClr val="5BAC26"/>
    <a:srgbClr val="A0AFAE"/>
    <a:srgbClr val="D74330"/>
    <a:srgbClr val="0098D4"/>
    <a:srgbClr val="003C76"/>
    <a:srgbClr val="00785C"/>
    <a:srgbClr val="54AF2E"/>
    <a:srgbClr val="F9D400"/>
    <a:srgbClr val="5E3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60" autoAdjust="0"/>
    <p:restoredTop sz="41722" autoAdjust="0"/>
  </p:normalViewPr>
  <p:slideViewPr>
    <p:cSldViewPr>
      <p:cViewPr varScale="1">
        <p:scale>
          <a:sx n="25" d="100"/>
          <a:sy n="25" d="100"/>
        </p:scale>
        <p:origin x="1973" y="2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10" d="100"/>
          <a:sy n="110" d="100"/>
        </p:scale>
        <p:origin x="787" y="-441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A6DEE-9351-4582-ACE0-1F80A62C2881}"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GB"/>
        </a:p>
      </dgm:t>
    </dgm:pt>
    <dgm:pt modelId="{3B9781F9-B59C-4BDF-9CA5-B9DEC3669EA9}">
      <dgm:prSet phldrT="[Text]" custT="1"/>
      <dgm:spPr>
        <a:ln>
          <a:solidFill>
            <a:srgbClr val="5BAC26"/>
          </a:solidFill>
        </a:ln>
      </dgm:spPr>
      <dgm:t>
        <a:bodyPr/>
        <a:lstStyle/>
        <a:p>
          <a:r>
            <a:rPr lang="de-DE" altLang="de-DE" sz="1600" noProof="0" dirty="0">
              <a:solidFill>
                <a:schemeClr val="bg1">
                  <a:lumMod val="65000"/>
                </a:schemeClr>
              </a:solidFill>
              <a:latin typeface="Tahoma" pitchFamily="34" charset="0"/>
            </a:rPr>
            <a:t>Rechtssicherheit herstellen, Regulierungslücken schließen</a:t>
          </a:r>
          <a:endParaRPr lang="de-DE" sz="1600" noProof="0" dirty="0"/>
        </a:p>
      </dgm:t>
    </dgm:pt>
    <dgm:pt modelId="{CC2484C4-6A1A-4640-9BA0-052E2EE8E157}" type="parTrans" cxnId="{C69AA5EE-834A-475E-B6F6-F320198C0610}">
      <dgm:prSet/>
      <dgm:spPr/>
      <dgm:t>
        <a:bodyPr/>
        <a:lstStyle/>
        <a:p>
          <a:endParaRPr lang="en-GB"/>
        </a:p>
      </dgm:t>
    </dgm:pt>
    <dgm:pt modelId="{A6E83103-D058-4F50-871D-06586BE675DE}" type="sibTrans" cxnId="{C69AA5EE-834A-475E-B6F6-F320198C0610}">
      <dgm:prSet/>
      <dgm:spPr/>
      <dgm:t>
        <a:bodyPr/>
        <a:lstStyle/>
        <a:p>
          <a:endParaRPr lang="en-GB"/>
        </a:p>
      </dgm:t>
    </dgm:pt>
    <dgm:pt modelId="{4B5C8197-90E4-44FC-8775-046BC930EF5C}">
      <dgm:prSet custT="1"/>
      <dgm:spPr>
        <a:ln>
          <a:solidFill>
            <a:srgbClr val="5BAC26"/>
          </a:solidFill>
        </a:ln>
      </dgm:spPr>
      <dgm:t>
        <a:bodyPr/>
        <a:lstStyle/>
        <a:p>
          <a:r>
            <a:rPr lang="de-DE" altLang="de-DE" sz="1600" noProof="0" dirty="0">
              <a:solidFill>
                <a:schemeClr val="bg1">
                  <a:lumMod val="65000"/>
                </a:schemeClr>
              </a:solidFill>
              <a:latin typeface="Tahoma" pitchFamily="34" charset="0"/>
            </a:rPr>
            <a:t>Angebote an erwerbstätige ausl. Arbeitskräfte anpassen</a:t>
          </a:r>
        </a:p>
      </dgm:t>
    </dgm:pt>
    <dgm:pt modelId="{9B0A9705-3B2F-4DC2-8BA7-04FE324993B4}" type="parTrans" cxnId="{3C62C182-CB9E-43A4-9C28-BFDF0DFB22F3}">
      <dgm:prSet/>
      <dgm:spPr/>
      <dgm:t>
        <a:bodyPr/>
        <a:lstStyle/>
        <a:p>
          <a:endParaRPr lang="en-GB"/>
        </a:p>
      </dgm:t>
    </dgm:pt>
    <dgm:pt modelId="{9D1A1C27-CCDC-4A16-911F-D42EF15F932E}" type="sibTrans" cxnId="{3C62C182-CB9E-43A4-9C28-BFDF0DFB22F3}">
      <dgm:prSet/>
      <dgm:spPr/>
      <dgm:t>
        <a:bodyPr/>
        <a:lstStyle/>
        <a:p>
          <a:endParaRPr lang="en-GB"/>
        </a:p>
      </dgm:t>
    </dgm:pt>
    <dgm:pt modelId="{E7C21E26-F8EF-436B-B371-EDCA68D29DC5}">
      <dgm:prSet phldrT="[Text]" custT="1"/>
      <dgm:spPr>
        <a:ln>
          <a:solidFill>
            <a:schemeClr val="accent1"/>
          </a:solidFill>
        </a:ln>
      </dgm:spPr>
      <dgm:t>
        <a:bodyPr/>
        <a:lstStyle/>
        <a:p>
          <a:r>
            <a:rPr lang="de-DE" sz="1600" noProof="0" dirty="0">
              <a:solidFill>
                <a:schemeClr val="bg1">
                  <a:lumMod val="65000"/>
                </a:schemeClr>
              </a:solidFill>
              <a:latin typeface="Tahoma" pitchFamily="34" charset="0"/>
            </a:rPr>
            <a:t>Angebote der Arbeitsförderung besser sichtbar machen</a:t>
          </a:r>
        </a:p>
      </dgm:t>
    </dgm:pt>
    <dgm:pt modelId="{C64ABB7B-8DB6-4533-BC86-D1AA41533889}" type="parTrans" cxnId="{6FB502FF-A3B9-4EDF-852C-E7E79B1DBB72}">
      <dgm:prSet/>
      <dgm:spPr/>
      <dgm:t>
        <a:bodyPr/>
        <a:lstStyle/>
        <a:p>
          <a:endParaRPr lang="de-DE"/>
        </a:p>
      </dgm:t>
    </dgm:pt>
    <dgm:pt modelId="{831EFA7A-34E6-4B4D-94B1-8B5909255159}" type="sibTrans" cxnId="{6FB502FF-A3B9-4EDF-852C-E7E79B1DBB72}">
      <dgm:prSet/>
      <dgm:spPr/>
      <dgm:t>
        <a:bodyPr/>
        <a:lstStyle/>
        <a:p>
          <a:endParaRPr lang="de-DE"/>
        </a:p>
      </dgm:t>
    </dgm:pt>
    <dgm:pt modelId="{F61E388F-ABFB-40B0-A041-165AC13B3313}">
      <dgm:prSet custT="1"/>
      <dgm:spPr>
        <a:ln>
          <a:solidFill>
            <a:srgbClr val="5BAC26"/>
          </a:solidFill>
        </a:ln>
      </dgm:spPr>
      <dgm:t>
        <a:bodyPr/>
        <a:lstStyle/>
        <a:p>
          <a:r>
            <a:rPr lang="de-DE" altLang="de-DE" sz="1600" noProof="0" dirty="0">
              <a:solidFill>
                <a:schemeClr val="bg1">
                  <a:lumMod val="65000"/>
                </a:schemeClr>
              </a:solidFill>
              <a:latin typeface="Tahoma" pitchFamily="34" charset="0"/>
            </a:rPr>
            <a:t>Zusammenarbeit zw. Leistungsbehörden und Beratungs-institutionen verbessern</a:t>
          </a:r>
        </a:p>
      </dgm:t>
    </dgm:pt>
    <dgm:pt modelId="{9F53668D-B072-4CD9-89F5-CD77A5DA93AC}" type="parTrans" cxnId="{DB8257AC-B4AA-4271-960E-76FF10CFC3BE}">
      <dgm:prSet/>
      <dgm:spPr/>
      <dgm:t>
        <a:bodyPr/>
        <a:lstStyle/>
        <a:p>
          <a:endParaRPr lang="de-DE"/>
        </a:p>
      </dgm:t>
    </dgm:pt>
    <dgm:pt modelId="{C5815D55-667A-4904-9722-B86A8FA3868A}" type="sibTrans" cxnId="{DB8257AC-B4AA-4271-960E-76FF10CFC3BE}">
      <dgm:prSet/>
      <dgm:spPr/>
      <dgm:t>
        <a:bodyPr/>
        <a:lstStyle/>
        <a:p>
          <a:endParaRPr lang="de-DE"/>
        </a:p>
      </dgm:t>
    </dgm:pt>
    <dgm:pt modelId="{3112BDAA-E7FB-4CA7-808D-A44B98B03E40}" type="pres">
      <dgm:prSet presAssocID="{837A6DEE-9351-4582-ACE0-1F80A62C2881}" presName="Name0" presStyleCnt="0">
        <dgm:presLayoutVars>
          <dgm:dir/>
          <dgm:resizeHandles val="exact"/>
        </dgm:presLayoutVars>
      </dgm:prSet>
      <dgm:spPr/>
      <dgm:t>
        <a:bodyPr/>
        <a:lstStyle/>
        <a:p>
          <a:endParaRPr lang="de-DE"/>
        </a:p>
      </dgm:t>
    </dgm:pt>
    <dgm:pt modelId="{32BFEEC4-CD92-4328-8D73-F43A10348B34}" type="pres">
      <dgm:prSet presAssocID="{3B9781F9-B59C-4BDF-9CA5-B9DEC3669EA9}" presName="composite" presStyleCnt="0"/>
      <dgm:spPr/>
    </dgm:pt>
    <dgm:pt modelId="{D0A9330F-ED2D-4754-9941-D732B6699A1E}" type="pres">
      <dgm:prSet presAssocID="{3B9781F9-B59C-4BDF-9CA5-B9DEC3669EA9}" presName="bgChev" presStyleLbl="node1" presStyleIdx="0" presStyleCnt="4"/>
      <dgm:spPr>
        <a:solidFill>
          <a:srgbClr val="5BAC26"/>
        </a:solidFill>
      </dgm:spPr>
    </dgm:pt>
    <dgm:pt modelId="{0F9F58FC-C684-4218-B7E0-892541C2D1CD}" type="pres">
      <dgm:prSet presAssocID="{3B9781F9-B59C-4BDF-9CA5-B9DEC3669EA9}" presName="txNode" presStyleLbl="fgAcc1" presStyleIdx="0" presStyleCnt="4" custScaleX="121156" custScaleY="144833" custLinFactNeighborY="30279">
        <dgm:presLayoutVars>
          <dgm:bulletEnabled val="1"/>
        </dgm:presLayoutVars>
      </dgm:prSet>
      <dgm:spPr/>
      <dgm:t>
        <a:bodyPr/>
        <a:lstStyle/>
        <a:p>
          <a:endParaRPr lang="de-DE"/>
        </a:p>
      </dgm:t>
    </dgm:pt>
    <dgm:pt modelId="{14AB6B9E-B9F7-4D0A-AB1A-33977EFECB8D}" type="pres">
      <dgm:prSet presAssocID="{A6E83103-D058-4F50-871D-06586BE675DE}" presName="compositeSpace" presStyleCnt="0"/>
      <dgm:spPr/>
    </dgm:pt>
    <dgm:pt modelId="{1B745B4F-B7A7-44C5-9FE8-8CBF55101052}" type="pres">
      <dgm:prSet presAssocID="{E7C21E26-F8EF-436B-B371-EDCA68D29DC5}" presName="composite" presStyleCnt="0"/>
      <dgm:spPr/>
    </dgm:pt>
    <dgm:pt modelId="{1E5E87EF-2792-484D-85A0-89D82344251D}" type="pres">
      <dgm:prSet presAssocID="{E7C21E26-F8EF-436B-B371-EDCA68D29DC5}" presName="bgChev" presStyleLbl="node1" presStyleIdx="1" presStyleCnt="4"/>
      <dgm:spPr>
        <a:solidFill>
          <a:srgbClr val="5BAC26"/>
        </a:solidFill>
      </dgm:spPr>
    </dgm:pt>
    <dgm:pt modelId="{71B11F4C-6BAF-4F4B-903D-224B53021B40}" type="pres">
      <dgm:prSet presAssocID="{E7C21E26-F8EF-436B-B371-EDCA68D29DC5}" presName="txNode" presStyleLbl="fgAcc1" presStyleIdx="1" presStyleCnt="4" custScaleX="121156" custScaleY="144833" custLinFactNeighborY="30279">
        <dgm:presLayoutVars>
          <dgm:bulletEnabled val="1"/>
        </dgm:presLayoutVars>
      </dgm:prSet>
      <dgm:spPr/>
      <dgm:t>
        <a:bodyPr/>
        <a:lstStyle/>
        <a:p>
          <a:endParaRPr lang="de-DE"/>
        </a:p>
      </dgm:t>
    </dgm:pt>
    <dgm:pt modelId="{40BEBD2E-BB4A-47D6-810E-405771A19877}" type="pres">
      <dgm:prSet presAssocID="{831EFA7A-34E6-4B4D-94B1-8B5909255159}" presName="compositeSpace" presStyleCnt="0"/>
      <dgm:spPr/>
    </dgm:pt>
    <dgm:pt modelId="{387CAC9E-4895-4F45-8B77-D5523C716A50}" type="pres">
      <dgm:prSet presAssocID="{4B5C8197-90E4-44FC-8775-046BC930EF5C}" presName="composite" presStyleCnt="0"/>
      <dgm:spPr/>
    </dgm:pt>
    <dgm:pt modelId="{63766169-31E1-47B7-87CF-C3C5E1EB58C5}" type="pres">
      <dgm:prSet presAssocID="{4B5C8197-90E4-44FC-8775-046BC930EF5C}" presName="bgChev" presStyleLbl="node1" presStyleIdx="2" presStyleCnt="4"/>
      <dgm:spPr>
        <a:solidFill>
          <a:srgbClr val="5BAC26"/>
        </a:solidFill>
      </dgm:spPr>
    </dgm:pt>
    <dgm:pt modelId="{B3D98466-2A36-4080-B2F8-A3FE8160EA7A}" type="pres">
      <dgm:prSet presAssocID="{4B5C8197-90E4-44FC-8775-046BC930EF5C}" presName="txNode" presStyleLbl="fgAcc1" presStyleIdx="2" presStyleCnt="4" custScaleX="121156" custScaleY="144833" custLinFactNeighborY="30279">
        <dgm:presLayoutVars>
          <dgm:bulletEnabled val="1"/>
        </dgm:presLayoutVars>
      </dgm:prSet>
      <dgm:spPr/>
      <dgm:t>
        <a:bodyPr/>
        <a:lstStyle/>
        <a:p>
          <a:endParaRPr lang="de-DE"/>
        </a:p>
      </dgm:t>
    </dgm:pt>
    <dgm:pt modelId="{C69C0BE9-C02F-4257-935C-0516FFCA8AF7}" type="pres">
      <dgm:prSet presAssocID="{9D1A1C27-CCDC-4A16-911F-D42EF15F932E}" presName="compositeSpace" presStyleCnt="0"/>
      <dgm:spPr/>
    </dgm:pt>
    <dgm:pt modelId="{6FB6A15D-1D4E-4D1A-B36A-6224FCFFE423}" type="pres">
      <dgm:prSet presAssocID="{F61E388F-ABFB-40B0-A041-165AC13B3313}" presName="composite" presStyleCnt="0"/>
      <dgm:spPr/>
    </dgm:pt>
    <dgm:pt modelId="{886A9ED7-1375-4577-9123-D9A0FE60ACED}" type="pres">
      <dgm:prSet presAssocID="{F61E388F-ABFB-40B0-A041-165AC13B3313}" presName="bgChev" presStyleLbl="node1" presStyleIdx="3" presStyleCnt="4"/>
      <dgm:spPr>
        <a:solidFill>
          <a:srgbClr val="5BAC26"/>
        </a:solidFill>
      </dgm:spPr>
    </dgm:pt>
    <dgm:pt modelId="{C664D708-F27A-4AF9-A0AF-C5F50414C426}" type="pres">
      <dgm:prSet presAssocID="{F61E388F-ABFB-40B0-A041-165AC13B3313}" presName="txNode" presStyleLbl="fgAcc1" presStyleIdx="3" presStyleCnt="4" custScaleX="121156" custScaleY="144833" custLinFactNeighborY="30279">
        <dgm:presLayoutVars>
          <dgm:bulletEnabled val="1"/>
        </dgm:presLayoutVars>
      </dgm:prSet>
      <dgm:spPr/>
      <dgm:t>
        <a:bodyPr/>
        <a:lstStyle/>
        <a:p>
          <a:endParaRPr lang="de-DE"/>
        </a:p>
      </dgm:t>
    </dgm:pt>
  </dgm:ptLst>
  <dgm:cxnLst>
    <dgm:cxn modelId="{3C62C182-CB9E-43A4-9C28-BFDF0DFB22F3}" srcId="{837A6DEE-9351-4582-ACE0-1F80A62C2881}" destId="{4B5C8197-90E4-44FC-8775-046BC930EF5C}" srcOrd="2" destOrd="0" parTransId="{9B0A9705-3B2F-4DC2-8BA7-04FE324993B4}" sibTransId="{9D1A1C27-CCDC-4A16-911F-D42EF15F932E}"/>
    <dgm:cxn modelId="{A2BF9492-CEB8-4F72-B343-EE3DC5218B77}" type="presOf" srcId="{F61E388F-ABFB-40B0-A041-165AC13B3313}" destId="{C664D708-F27A-4AF9-A0AF-C5F50414C426}" srcOrd="0" destOrd="0" presId="urn:microsoft.com/office/officeart/2005/8/layout/chevronAccent+Icon"/>
    <dgm:cxn modelId="{6FB502FF-A3B9-4EDF-852C-E7E79B1DBB72}" srcId="{837A6DEE-9351-4582-ACE0-1F80A62C2881}" destId="{E7C21E26-F8EF-436B-B371-EDCA68D29DC5}" srcOrd="1" destOrd="0" parTransId="{C64ABB7B-8DB6-4533-BC86-D1AA41533889}" sibTransId="{831EFA7A-34E6-4B4D-94B1-8B5909255159}"/>
    <dgm:cxn modelId="{C69AA5EE-834A-475E-B6F6-F320198C0610}" srcId="{837A6DEE-9351-4582-ACE0-1F80A62C2881}" destId="{3B9781F9-B59C-4BDF-9CA5-B9DEC3669EA9}" srcOrd="0" destOrd="0" parTransId="{CC2484C4-6A1A-4640-9BA0-052E2EE8E157}" sibTransId="{A6E83103-D058-4F50-871D-06586BE675DE}"/>
    <dgm:cxn modelId="{CCBD6AF1-20BC-4FBC-9A07-61DA92CBEB1E}" type="presOf" srcId="{E7C21E26-F8EF-436B-B371-EDCA68D29DC5}" destId="{71B11F4C-6BAF-4F4B-903D-224B53021B40}" srcOrd="0" destOrd="0" presId="urn:microsoft.com/office/officeart/2005/8/layout/chevronAccent+Icon"/>
    <dgm:cxn modelId="{FCB825FC-CD12-4202-8EA2-917450A3629F}" type="presOf" srcId="{3B9781F9-B59C-4BDF-9CA5-B9DEC3669EA9}" destId="{0F9F58FC-C684-4218-B7E0-892541C2D1CD}" srcOrd="0" destOrd="0" presId="urn:microsoft.com/office/officeart/2005/8/layout/chevronAccent+Icon"/>
    <dgm:cxn modelId="{993048CC-799A-4E7D-A34D-AD58F2472EDE}" type="presOf" srcId="{837A6DEE-9351-4582-ACE0-1F80A62C2881}" destId="{3112BDAA-E7FB-4CA7-808D-A44B98B03E40}" srcOrd="0" destOrd="0" presId="urn:microsoft.com/office/officeart/2005/8/layout/chevronAccent+Icon"/>
    <dgm:cxn modelId="{DB8257AC-B4AA-4271-960E-76FF10CFC3BE}" srcId="{837A6DEE-9351-4582-ACE0-1F80A62C2881}" destId="{F61E388F-ABFB-40B0-A041-165AC13B3313}" srcOrd="3" destOrd="0" parTransId="{9F53668D-B072-4CD9-89F5-CD77A5DA93AC}" sibTransId="{C5815D55-667A-4904-9722-B86A8FA3868A}"/>
    <dgm:cxn modelId="{D7909D27-2C92-414E-AA9E-A443CFF47EE3}" type="presOf" srcId="{4B5C8197-90E4-44FC-8775-046BC930EF5C}" destId="{B3D98466-2A36-4080-B2F8-A3FE8160EA7A}" srcOrd="0" destOrd="0" presId="urn:microsoft.com/office/officeart/2005/8/layout/chevronAccent+Icon"/>
    <dgm:cxn modelId="{6DA38881-A0EE-44E2-88A8-C1E40F618D82}" type="presParOf" srcId="{3112BDAA-E7FB-4CA7-808D-A44B98B03E40}" destId="{32BFEEC4-CD92-4328-8D73-F43A10348B34}" srcOrd="0" destOrd="0" presId="urn:microsoft.com/office/officeart/2005/8/layout/chevronAccent+Icon"/>
    <dgm:cxn modelId="{4EB16E3B-9B62-4218-8C2C-2689FA8B39F9}" type="presParOf" srcId="{32BFEEC4-CD92-4328-8D73-F43A10348B34}" destId="{D0A9330F-ED2D-4754-9941-D732B6699A1E}" srcOrd="0" destOrd="0" presId="urn:microsoft.com/office/officeart/2005/8/layout/chevronAccent+Icon"/>
    <dgm:cxn modelId="{54F85664-1CA8-401D-A9B6-549EDC3D52AF}" type="presParOf" srcId="{32BFEEC4-CD92-4328-8D73-F43A10348B34}" destId="{0F9F58FC-C684-4218-B7E0-892541C2D1CD}" srcOrd="1" destOrd="0" presId="urn:microsoft.com/office/officeart/2005/8/layout/chevronAccent+Icon"/>
    <dgm:cxn modelId="{15E45BE3-F3C0-4281-BD13-7F694F9D6E8C}" type="presParOf" srcId="{3112BDAA-E7FB-4CA7-808D-A44B98B03E40}" destId="{14AB6B9E-B9F7-4D0A-AB1A-33977EFECB8D}" srcOrd="1" destOrd="0" presId="urn:microsoft.com/office/officeart/2005/8/layout/chevronAccent+Icon"/>
    <dgm:cxn modelId="{779EC2AE-FE64-494A-A33C-BA5D6A72B9B8}" type="presParOf" srcId="{3112BDAA-E7FB-4CA7-808D-A44B98B03E40}" destId="{1B745B4F-B7A7-44C5-9FE8-8CBF55101052}" srcOrd="2" destOrd="0" presId="urn:microsoft.com/office/officeart/2005/8/layout/chevronAccent+Icon"/>
    <dgm:cxn modelId="{AB221E28-041B-45E8-A093-46D2D843B7C5}" type="presParOf" srcId="{1B745B4F-B7A7-44C5-9FE8-8CBF55101052}" destId="{1E5E87EF-2792-484D-85A0-89D82344251D}" srcOrd="0" destOrd="0" presId="urn:microsoft.com/office/officeart/2005/8/layout/chevronAccent+Icon"/>
    <dgm:cxn modelId="{87FD23DF-F2AD-422D-BA74-F058A7964051}" type="presParOf" srcId="{1B745B4F-B7A7-44C5-9FE8-8CBF55101052}" destId="{71B11F4C-6BAF-4F4B-903D-224B53021B40}" srcOrd="1" destOrd="0" presId="urn:microsoft.com/office/officeart/2005/8/layout/chevronAccent+Icon"/>
    <dgm:cxn modelId="{02A55642-010D-467E-A7C8-22555BE28635}" type="presParOf" srcId="{3112BDAA-E7FB-4CA7-808D-A44B98B03E40}" destId="{40BEBD2E-BB4A-47D6-810E-405771A19877}" srcOrd="3" destOrd="0" presId="urn:microsoft.com/office/officeart/2005/8/layout/chevronAccent+Icon"/>
    <dgm:cxn modelId="{E51F13BF-0CF7-4B3F-B9DD-32B321F48070}" type="presParOf" srcId="{3112BDAA-E7FB-4CA7-808D-A44B98B03E40}" destId="{387CAC9E-4895-4F45-8B77-D5523C716A50}" srcOrd="4" destOrd="0" presId="urn:microsoft.com/office/officeart/2005/8/layout/chevronAccent+Icon"/>
    <dgm:cxn modelId="{1C9F62B5-A933-4F31-AAEE-EC461A94BD26}" type="presParOf" srcId="{387CAC9E-4895-4F45-8B77-D5523C716A50}" destId="{63766169-31E1-47B7-87CF-C3C5E1EB58C5}" srcOrd="0" destOrd="0" presId="urn:microsoft.com/office/officeart/2005/8/layout/chevronAccent+Icon"/>
    <dgm:cxn modelId="{2B738476-F340-4EB3-8995-F5B9BC656EFF}" type="presParOf" srcId="{387CAC9E-4895-4F45-8B77-D5523C716A50}" destId="{B3D98466-2A36-4080-B2F8-A3FE8160EA7A}" srcOrd="1" destOrd="0" presId="urn:microsoft.com/office/officeart/2005/8/layout/chevronAccent+Icon"/>
    <dgm:cxn modelId="{818789ED-79BC-44D3-9F48-484CA44E7C2B}" type="presParOf" srcId="{3112BDAA-E7FB-4CA7-808D-A44B98B03E40}" destId="{C69C0BE9-C02F-4257-935C-0516FFCA8AF7}" srcOrd="5" destOrd="0" presId="urn:microsoft.com/office/officeart/2005/8/layout/chevronAccent+Icon"/>
    <dgm:cxn modelId="{156A0AB2-36EC-4E35-BA2E-A530387B0849}" type="presParOf" srcId="{3112BDAA-E7FB-4CA7-808D-A44B98B03E40}" destId="{6FB6A15D-1D4E-4D1A-B36A-6224FCFFE423}" srcOrd="6" destOrd="0" presId="urn:microsoft.com/office/officeart/2005/8/layout/chevronAccent+Icon"/>
    <dgm:cxn modelId="{8F0ED732-824A-4292-9F97-99F0EBB0D1D8}" type="presParOf" srcId="{6FB6A15D-1D4E-4D1A-B36A-6224FCFFE423}" destId="{886A9ED7-1375-4577-9123-D9A0FE60ACED}" srcOrd="0" destOrd="0" presId="urn:microsoft.com/office/officeart/2005/8/layout/chevronAccent+Icon"/>
    <dgm:cxn modelId="{25A92959-A8FC-4269-B684-CBA204B19F15}" type="presParOf" srcId="{6FB6A15D-1D4E-4D1A-B36A-6224FCFFE423}" destId="{C664D708-F27A-4AF9-A0AF-C5F50414C42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7A6DEE-9351-4582-ACE0-1F80A62C2881}"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GB"/>
        </a:p>
      </dgm:t>
    </dgm:pt>
    <dgm:pt modelId="{3B9781F9-B59C-4BDF-9CA5-B9DEC3669EA9}">
      <dgm:prSet phldrT="[Text]" custT="1"/>
      <dgm:spPr>
        <a:ln>
          <a:solidFill>
            <a:srgbClr val="5BAC26"/>
          </a:solidFill>
        </a:ln>
      </dgm:spPr>
      <dgm:t>
        <a:bodyPr/>
        <a:lstStyle/>
        <a:p>
          <a:r>
            <a:rPr lang="de-DE" altLang="de-DE" sz="1600" noProof="0" dirty="0">
              <a:solidFill>
                <a:schemeClr val="bg1">
                  <a:lumMod val="65000"/>
                </a:schemeClr>
              </a:solidFill>
              <a:latin typeface="Tahoma" pitchFamily="34" charset="0"/>
            </a:rPr>
            <a:t>Anerkennungs-beratung verstetigen</a:t>
          </a:r>
          <a:endParaRPr lang="de-DE" sz="1600" noProof="0" dirty="0"/>
        </a:p>
      </dgm:t>
    </dgm:pt>
    <dgm:pt modelId="{CC2484C4-6A1A-4640-9BA0-052E2EE8E157}" type="parTrans" cxnId="{C69AA5EE-834A-475E-B6F6-F320198C0610}">
      <dgm:prSet/>
      <dgm:spPr/>
      <dgm:t>
        <a:bodyPr/>
        <a:lstStyle/>
        <a:p>
          <a:endParaRPr lang="en-GB"/>
        </a:p>
      </dgm:t>
    </dgm:pt>
    <dgm:pt modelId="{A6E83103-D058-4F50-871D-06586BE675DE}" type="sibTrans" cxnId="{C69AA5EE-834A-475E-B6F6-F320198C0610}">
      <dgm:prSet/>
      <dgm:spPr/>
      <dgm:t>
        <a:bodyPr/>
        <a:lstStyle/>
        <a:p>
          <a:endParaRPr lang="en-GB"/>
        </a:p>
      </dgm:t>
    </dgm:pt>
    <dgm:pt modelId="{4B5C8197-90E4-44FC-8775-046BC930EF5C}">
      <dgm:prSet custT="1"/>
      <dgm:spPr>
        <a:ln>
          <a:solidFill>
            <a:srgbClr val="5BAC26"/>
          </a:solidFill>
        </a:ln>
      </dgm:spPr>
      <dgm:t>
        <a:bodyPr/>
        <a:lstStyle/>
        <a:p>
          <a:r>
            <a:rPr lang="de-DE" altLang="de-DE" sz="1600" noProof="0" dirty="0">
              <a:solidFill>
                <a:schemeClr val="bg1">
                  <a:lumMod val="65000"/>
                </a:schemeClr>
              </a:solidFill>
              <a:latin typeface="Tahoma" pitchFamily="34" charset="0"/>
            </a:rPr>
            <a:t> Förder- </a:t>
          </a:r>
          <a:r>
            <a:rPr lang="de-DE" altLang="de-DE" sz="1600" noProof="0" dirty="0" err="1">
              <a:solidFill>
                <a:schemeClr val="bg1">
                  <a:lumMod val="65000"/>
                </a:schemeClr>
              </a:solidFill>
              <a:latin typeface="Tahoma" pitchFamily="34" charset="0"/>
            </a:rPr>
            <a:t>möglichkeiten</a:t>
          </a:r>
          <a:r>
            <a:rPr lang="de-DE" altLang="de-DE" sz="1600" noProof="0" dirty="0">
              <a:solidFill>
                <a:schemeClr val="bg1">
                  <a:lumMod val="65000"/>
                </a:schemeClr>
              </a:solidFill>
              <a:latin typeface="Tahoma" pitchFamily="34" charset="0"/>
            </a:rPr>
            <a:t> ausbauen</a:t>
          </a:r>
        </a:p>
      </dgm:t>
    </dgm:pt>
    <dgm:pt modelId="{9B0A9705-3B2F-4DC2-8BA7-04FE324993B4}" type="parTrans" cxnId="{3C62C182-CB9E-43A4-9C28-BFDF0DFB22F3}">
      <dgm:prSet/>
      <dgm:spPr/>
      <dgm:t>
        <a:bodyPr/>
        <a:lstStyle/>
        <a:p>
          <a:endParaRPr lang="en-GB"/>
        </a:p>
      </dgm:t>
    </dgm:pt>
    <dgm:pt modelId="{9D1A1C27-CCDC-4A16-911F-D42EF15F932E}" type="sibTrans" cxnId="{3C62C182-CB9E-43A4-9C28-BFDF0DFB22F3}">
      <dgm:prSet/>
      <dgm:spPr/>
      <dgm:t>
        <a:bodyPr/>
        <a:lstStyle/>
        <a:p>
          <a:endParaRPr lang="en-GB"/>
        </a:p>
      </dgm:t>
    </dgm:pt>
    <dgm:pt modelId="{E7C21E26-F8EF-436B-B371-EDCA68D29DC5}">
      <dgm:prSet phldrT="[Text]" custT="1"/>
      <dgm:spPr>
        <a:ln>
          <a:solidFill>
            <a:schemeClr val="accent1"/>
          </a:solidFill>
        </a:ln>
      </dgm:spPr>
      <dgm:t>
        <a:bodyPr/>
        <a:lstStyle/>
        <a:p>
          <a:r>
            <a:rPr lang="de-DE" sz="1600" noProof="0" dirty="0">
              <a:solidFill>
                <a:schemeClr val="bg1">
                  <a:lumMod val="65000"/>
                </a:schemeClr>
              </a:solidFill>
              <a:latin typeface="Tahoma" pitchFamily="34" charset="0"/>
            </a:rPr>
            <a:t>Anerkennungs-verfahren weiter vereinheitlichen und Anforderungen standardisieren</a:t>
          </a:r>
        </a:p>
      </dgm:t>
    </dgm:pt>
    <dgm:pt modelId="{C64ABB7B-8DB6-4533-BC86-D1AA41533889}" type="parTrans" cxnId="{6FB502FF-A3B9-4EDF-852C-E7E79B1DBB72}">
      <dgm:prSet/>
      <dgm:spPr/>
      <dgm:t>
        <a:bodyPr/>
        <a:lstStyle/>
        <a:p>
          <a:endParaRPr lang="de-DE"/>
        </a:p>
      </dgm:t>
    </dgm:pt>
    <dgm:pt modelId="{831EFA7A-34E6-4B4D-94B1-8B5909255159}" type="sibTrans" cxnId="{6FB502FF-A3B9-4EDF-852C-E7E79B1DBB72}">
      <dgm:prSet/>
      <dgm:spPr/>
      <dgm:t>
        <a:bodyPr/>
        <a:lstStyle/>
        <a:p>
          <a:endParaRPr lang="de-DE"/>
        </a:p>
      </dgm:t>
    </dgm:pt>
    <dgm:pt modelId="{F61E388F-ABFB-40B0-A041-165AC13B3313}">
      <dgm:prSet custT="1"/>
      <dgm:spPr>
        <a:ln>
          <a:solidFill>
            <a:srgbClr val="5BAC26"/>
          </a:solidFill>
        </a:ln>
      </dgm:spPr>
      <dgm:t>
        <a:bodyPr/>
        <a:lstStyle/>
        <a:p>
          <a:r>
            <a:rPr lang="de-DE" altLang="de-DE" sz="1600" noProof="0" dirty="0">
              <a:solidFill>
                <a:schemeClr val="bg1">
                  <a:lumMod val="65000"/>
                </a:schemeClr>
              </a:solidFill>
              <a:latin typeface="Tahoma" pitchFamily="34" charset="0"/>
            </a:rPr>
            <a:t>Mehrsprachigkeit im Anerkennungs-verfahren verstärken</a:t>
          </a:r>
        </a:p>
      </dgm:t>
    </dgm:pt>
    <dgm:pt modelId="{9F53668D-B072-4CD9-89F5-CD77A5DA93AC}" type="parTrans" cxnId="{DB8257AC-B4AA-4271-960E-76FF10CFC3BE}">
      <dgm:prSet/>
      <dgm:spPr/>
      <dgm:t>
        <a:bodyPr/>
        <a:lstStyle/>
        <a:p>
          <a:endParaRPr lang="de-DE"/>
        </a:p>
      </dgm:t>
    </dgm:pt>
    <dgm:pt modelId="{C5815D55-667A-4904-9722-B86A8FA3868A}" type="sibTrans" cxnId="{DB8257AC-B4AA-4271-960E-76FF10CFC3BE}">
      <dgm:prSet/>
      <dgm:spPr/>
      <dgm:t>
        <a:bodyPr/>
        <a:lstStyle/>
        <a:p>
          <a:endParaRPr lang="de-DE"/>
        </a:p>
      </dgm:t>
    </dgm:pt>
    <dgm:pt modelId="{3112BDAA-E7FB-4CA7-808D-A44B98B03E40}" type="pres">
      <dgm:prSet presAssocID="{837A6DEE-9351-4582-ACE0-1F80A62C2881}" presName="Name0" presStyleCnt="0">
        <dgm:presLayoutVars>
          <dgm:dir/>
          <dgm:resizeHandles val="exact"/>
        </dgm:presLayoutVars>
      </dgm:prSet>
      <dgm:spPr/>
      <dgm:t>
        <a:bodyPr/>
        <a:lstStyle/>
        <a:p>
          <a:endParaRPr lang="de-DE"/>
        </a:p>
      </dgm:t>
    </dgm:pt>
    <dgm:pt modelId="{32BFEEC4-CD92-4328-8D73-F43A10348B34}" type="pres">
      <dgm:prSet presAssocID="{3B9781F9-B59C-4BDF-9CA5-B9DEC3669EA9}" presName="composite" presStyleCnt="0"/>
      <dgm:spPr/>
    </dgm:pt>
    <dgm:pt modelId="{D0A9330F-ED2D-4754-9941-D732B6699A1E}" type="pres">
      <dgm:prSet presAssocID="{3B9781F9-B59C-4BDF-9CA5-B9DEC3669EA9}" presName="bgChev" presStyleLbl="node1" presStyleIdx="0" presStyleCnt="4"/>
      <dgm:spPr>
        <a:solidFill>
          <a:srgbClr val="5BAC26"/>
        </a:solidFill>
      </dgm:spPr>
    </dgm:pt>
    <dgm:pt modelId="{0F9F58FC-C684-4218-B7E0-892541C2D1CD}" type="pres">
      <dgm:prSet presAssocID="{3B9781F9-B59C-4BDF-9CA5-B9DEC3669EA9}" presName="txNode" presStyleLbl="fgAcc1" presStyleIdx="0" presStyleCnt="4" custScaleX="121156" custScaleY="144833" custLinFactNeighborY="30279">
        <dgm:presLayoutVars>
          <dgm:bulletEnabled val="1"/>
        </dgm:presLayoutVars>
      </dgm:prSet>
      <dgm:spPr/>
      <dgm:t>
        <a:bodyPr/>
        <a:lstStyle/>
        <a:p>
          <a:endParaRPr lang="de-DE"/>
        </a:p>
      </dgm:t>
    </dgm:pt>
    <dgm:pt modelId="{14AB6B9E-B9F7-4D0A-AB1A-33977EFECB8D}" type="pres">
      <dgm:prSet presAssocID="{A6E83103-D058-4F50-871D-06586BE675DE}" presName="compositeSpace" presStyleCnt="0"/>
      <dgm:spPr/>
    </dgm:pt>
    <dgm:pt modelId="{1B745B4F-B7A7-44C5-9FE8-8CBF55101052}" type="pres">
      <dgm:prSet presAssocID="{E7C21E26-F8EF-436B-B371-EDCA68D29DC5}" presName="composite" presStyleCnt="0"/>
      <dgm:spPr/>
    </dgm:pt>
    <dgm:pt modelId="{1E5E87EF-2792-484D-85A0-89D82344251D}" type="pres">
      <dgm:prSet presAssocID="{E7C21E26-F8EF-436B-B371-EDCA68D29DC5}" presName="bgChev" presStyleLbl="node1" presStyleIdx="1" presStyleCnt="4"/>
      <dgm:spPr>
        <a:solidFill>
          <a:srgbClr val="5BAC26"/>
        </a:solidFill>
      </dgm:spPr>
    </dgm:pt>
    <dgm:pt modelId="{71B11F4C-6BAF-4F4B-903D-224B53021B40}" type="pres">
      <dgm:prSet presAssocID="{E7C21E26-F8EF-436B-B371-EDCA68D29DC5}" presName="txNode" presStyleLbl="fgAcc1" presStyleIdx="1" presStyleCnt="4" custScaleX="121156" custScaleY="144833" custLinFactNeighborY="30279">
        <dgm:presLayoutVars>
          <dgm:bulletEnabled val="1"/>
        </dgm:presLayoutVars>
      </dgm:prSet>
      <dgm:spPr/>
      <dgm:t>
        <a:bodyPr/>
        <a:lstStyle/>
        <a:p>
          <a:endParaRPr lang="de-DE"/>
        </a:p>
      </dgm:t>
    </dgm:pt>
    <dgm:pt modelId="{40BEBD2E-BB4A-47D6-810E-405771A19877}" type="pres">
      <dgm:prSet presAssocID="{831EFA7A-34E6-4B4D-94B1-8B5909255159}" presName="compositeSpace" presStyleCnt="0"/>
      <dgm:spPr/>
    </dgm:pt>
    <dgm:pt modelId="{387CAC9E-4895-4F45-8B77-D5523C716A50}" type="pres">
      <dgm:prSet presAssocID="{4B5C8197-90E4-44FC-8775-046BC930EF5C}" presName="composite" presStyleCnt="0"/>
      <dgm:spPr/>
    </dgm:pt>
    <dgm:pt modelId="{63766169-31E1-47B7-87CF-C3C5E1EB58C5}" type="pres">
      <dgm:prSet presAssocID="{4B5C8197-90E4-44FC-8775-046BC930EF5C}" presName="bgChev" presStyleLbl="node1" presStyleIdx="2" presStyleCnt="4"/>
      <dgm:spPr>
        <a:solidFill>
          <a:srgbClr val="5BAC26"/>
        </a:solidFill>
      </dgm:spPr>
    </dgm:pt>
    <dgm:pt modelId="{B3D98466-2A36-4080-B2F8-A3FE8160EA7A}" type="pres">
      <dgm:prSet presAssocID="{4B5C8197-90E4-44FC-8775-046BC930EF5C}" presName="txNode" presStyleLbl="fgAcc1" presStyleIdx="2" presStyleCnt="4" custScaleX="121156" custScaleY="144833" custLinFactNeighborY="30279">
        <dgm:presLayoutVars>
          <dgm:bulletEnabled val="1"/>
        </dgm:presLayoutVars>
      </dgm:prSet>
      <dgm:spPr/>
      <dgm:t>
        <a:bodyPr/>
        <a:lstStyle/>
        <a:p>
          <a:endParaRPr lang="de-DE"/>
        </a:p>
      </dgm:t>
    </dgm:pt>
    <dgm:pt modelId="{C69C0BE9-C02F-4257-935C-0516FFCA8AF7}" type="pres">
      <dgm:prSet presAssocID="{9D1A1C27-CCDC-4A16-911F-D42EF15F932E}" presName="compositeSpace" presStyleCnt="0"/>
      <dgm:spPr/>
    </dgm:pt>
    <dgm:pt modelId="{6FB6A15D-1D4E-4D1A-B36A-6224FCFFE423}" type="pres">
      <dgm:prSet presAssocID="{F61E388F-ABFB-40B0-A041-165AC13B3313}" presName="composite" presStyleCnt="0"/>
      <dgm:spPr/>
    </dgm:pt>
    <dgm:pt modelId="{886A9ED7-1375-4577-9123-D9A0FE60ACED}" type="pres">
      <dgm:prSet presAssocID="{F61E388F-ABFB-40B0-A041-165AC13B3313}" presName="bgChev" presStyleLbl="node1" presStyleIdx="3" presStyleCnt="4"/>
      <dgm:spPr>
        <a:solidFill>
          <a:srgbClr val="5BAC26"/>
        </a:solidFill>
      </dgm:spPr>
    </dgm:pt>
    <dgm:pt modelId="{C664D708-F27A-4AF9-A0AF-C5F50414C426}" type="pres">
      <dgm:prSet presAssocID="{F61E388F-ABFB-40B0-A041-165AC13B3313}" presName="txNode" presStyleLbl="fgAcc1" presStyleIdx="3" presStyleCnt="4" custScaleX="121156" custScaleY="144833" custLinFactNeighborY="30279">
        <dgm:presLayoutVars>
          <dgm:bulletEnabled val="1"/>
        </dgm:presLayoutVars>
      </dgm:prSet>
      <dgm:spPr/>
      <dgm:t>
        <a:bodyPr/>
        <a:lstStyle/>
        <a:p>
          <a:endParaRPr lang="de-DE"/>
        </a:p>
      </dgm:t>
    </dgm:pt>
  </dgm:ptLst>
  <dgm:cxnLst>
    <dgm:cxn modelId="{3C62C182-CB9E-43A4-9C28-BFDF0DFB22F3}" srcId="{837A6DEE-9351-4582-ACE0-1F80A62C2881}" destId="{4B5C8197-90E4-44FC-8775-046BC930EF5C}" srcOrd="2" destOrd="0" parTransId="{9B0A9705-3B2F-4DC2-8BA7-04FE324993B4}" sibTransId="{9D1A1C27-CCDC-4A16-911F-D42EF15F932E}"/>
    <dgm:cxn modelId="{D1AC05B1-CCA5-46D0-B33C-CDD79E718427}" type="presOf" srcId="{E7C21E26-F8EF-436B-B371-EDCA68D29DC5}" destId="{71B11F4C-6BAF-4F4B-903D-224B53021B40}" srcOrd="0" destOrd="0" presId="urn:microsoft.com/office/officeart/2005/8/layout/chevronAccent+Icon"/>
    <dgm:cxn modelId="{6FB502FF-A3B9-4EDF-852C-E7E79B1DBB72}" srcId="{837A6DEE-9351-4582-ACE0-1F80A62C2881}" destId="{E7C21E26-F8EF-436B-B371-EDCA68D29DC5}" srcOrd="1" destOrd="0" parTransId="{C64ABB7B-8DB6-4533-BC86-D1AA41533889}" sibTransId="{831EFA7A-34E6-4B4D-94B1-8B5909255159}"/>
    <dgm:cxn modelId="{FE02AA00-B4FE-4049-A2FA-5C47BFA02F3A}" type="presOf" srcId="{837A6DEE-9351-4582-ACE0-1F80A62C2881}" destId="{3112BDAA-E7FB-4CA7-808D-A44B98B03E40}" srcOrd="0" destOrd="0" presId="urn:microsoft.com/office/officeart/2005/8/layout/chevronAccent+Icon"/>
    <dgm:cxn modelId="{DB8257AC-B4AA-4271-960E-76FF10CFC3BE}" srcId="{837A6DEE-9351-4582-ACE0-1F80A62C2881}" destId="{F61E388F-ABFB-40B0-A041-165AC13B3313}" srcOrd="3" destOrd="0" parTransId="{9F53668D-B072-4CD9-89F5-CD77A5DA93AC}" sibTransId="{C5815D55-667A-4904-9722-B86A8FA3868A}"/>
    <dgm:cxn modelId="{C69AA5EE-834A-475E-B6F6-F320198C0610}" srcId="{837A6DEE-9351-4582-ACE0-1F80A62C2881}" destId="{3B9781F9-B59C-4BDF-9CA5-B9DEC3669EA9}" srcOrd="0" destOrd="0" parTransId="{CC2484C4-6A1A-4640-9BA0-052E2EE8E157}" sibTransId="{A6E83103-D058-4F50-871D-06586BE675DE}"/>
    <dgm:cxn modelId="{5435BB59-0AD7-4203-AE6A-7533D86CF789}" type="presOf" srcId="{3B9781F9-B59C-4BDF-9CA5-B9DEC3669EA9}" destId="{0F9F58FC-C684-4218-B7E0-892541C2D1CD}" srcOrd="0" destOrd="0" presId="urn:microsoft.com/office/officeart/2005/8/layout/chevronAccent+Icon"/>
    <dgm:cxn modelId="{206DDF29-7702-4F8E-B711-837786967982}" type="presOf" srcId="{F61E388F-ABFB-40B0-A041-165AC13B3313}" destId="{C664D708-F27A-4AF9-A0AF-C5F50414C426}" srcOrd="0" destOrd="0" presId="urn:microsoft.com/office/officeart/2005/8/layout/chevronAccent+Icon"/>
    <dgm:cxn modelId="{71978E91-00F0-4710-AFF4-68CCC0139C33}" type="presOf" srcId="{4B5C8197-90E4-44FC-8775-046BC930EF5C}" destId="{B3D98466-2A36-4080-B2F8-A3FE8160EA7A}" srcOrd="0" destOrd="0" presId="urn:microsoft.com/office/officeart/2005/8/layout/chevronAccent+Icon"/>
    <dgm:cxn modelId="{75AD628C-57D6-4D17-AAA5-FFA3649F7718}" type="presParOf" srcId="{3112BDAA-E7FB-4CA7-808D-A44B98B03E40}" destId="{32BFEEC4-CD92-4328-8D73-F43A10348B34}" srcOrd="0" destOrd="0" presId="urn:microsoft.com/office/officeart/2005/8/layout/chevronAccent+Icon"/>
    <dgm:cxn modelId="{4A169FAF-3F68-4C13-AC1E-A051F803C1F5}" type="presParOf" srcId="{32BFEEC4-CD92-4328-8D73-F43A10348B34}" destId="{D0A9330F-ED2D-4754-9941-D732B6699A1E}" srcOrd="0" destOrd="0" presId="urn:microsoft.com/office/officeart/2005/8/layout/chevronAccent+Icon"/>
    <dgm:cxn modelId="{8AD6E1CB-465E-4A2A-AE1D-591E75759BBE}" type="presParOf" srcId="{32BFEEC4-CD92-4328-8D73-F43A10348B34}" destId="{0F9F58FC-C684-4218-B7E0-892541C2D1CD}" srcOrd="1" destOrd="0" presId="urn:microsoft.com/office/officeart/2005/8/layout/chevronAccent+Icon"/>
    <dgm:cxn modelId="{FD344399-F9E7-419E-BC88-CFA7B12699A9}" type="presParOf" srcId="{3112BDAA-E7FB-4CA7-808D-A44B98B03E40}" destId="{14AB6B9E-B9F7-4D0A-AB1A-33977EFECB8D}" srcOrd="1" destOrd="0" presId="urn:microsoft.com/office/officeart/2005/8/layout/chevronAccent+Icon"/>
    <dgm:cxn modelId="{A284E2C3-EC84-4F9E-A122-B12E9A083695}" type="presParOf" srcId="{3112BDAA-E7FB-4CA7-808D-A44B98B03E40}" destId="{1B745B4F-B7A7-44C5-9FE8-8CBF55101052}" srcOrd="2" destOrd="0" presId="urn:microsoft.com/office/officeart/2005/8/layout/chevronAccent+Icon"/>
    <dgm:cxn modelId="{C1A8ADDA-2FCB-4266-8039-D3BB235DAE0A}" type="presParOf" srcId="{1B745B4F-B7A7-44C5-9FE8-8CBF55101052}" destId="{1E5E87EF-2792-484D-85A0-89D82344251D}" srcOrd="0" destOrd="0" presId="urn:microsoft.com/office/officeart/2005/8/layout/chevronAccent+Icon"/>
    <dgm:cxn modelId="{5689CBE1-62E7-4727-AFCA-25EE5BF9D04A}" type="presParOf" srcId="{1B745B4F-B7A7-44C5-9FE8-8CBF55101052}" destId="{71B11F4C-6BAF-4F4B-903D-224B53021B40}" srcOrd="1" destOrd="0" presId="urn:microsoft.com/office/officeart/2005/8/layout/chevronAccent+Icon"/>
    <dgm:cxn modelId="{49FA2552-74A9-44CA-8065-7171F1410F75}" type="presParOf" srcId="{3112BDAA-E7FB-4CA7-808D-A44B98B03E40}" destId="{40BEBD2E-BB4A-47D6-810E-405771A19877}" srcOrd="3" destOrd="0" presId="urn:microsoft.com/office/officeart/2005/8/layout/chevronAccent+Icon"/>
    <dgm:cxn modelId="{405F9A85-9EA1-4D7B-BA01-5094FC798E48}" type="presParOf" srcId="{3112BDAA-E7FB-4CA7-808D-A44B98B03E40}" destId="{387CAC9E-4895-4F45-8B77-D5523C716A50}" srcOrd="4" destOrd="0" presId="urn:microsoft.com/office/officeart/2005/8/layout/chevronAccent+Icon"/>
    <dgm:cxn modelId="{5154AACC-EBC3-47F0-BBF9-257FDAE69257}" type="presParOf" srcId="{387CAC9E-4895-4F45-8B77-D5523C716A50}" destId="{63766169-31E1-47B7-87CF-C3C5E1EB58C5}" srcOrd="0" destOrd="0" presId="urn:microsoft.com/office/officeart/2005/8/layout/chevronAccent+Icon"/>
    <dgm:cxn modelId="{4662F530-0A67-449E-BAAE-9B0E8F272839}" type="presParOf" srcId="{387CAC9E-4895-4F45-8B77-D5523C716A50}" destId="{B3D98466-2A36-4080-B2F8-A3FE8160EA7A}" srcOrd="1" destOrd="0" presId="urn:microsoft.com/office/officeart/2005/8/layout/chevronAccent+Icon"/>
    <dgm:cxn modelId="{17C468FF-BB64-49AB-A21F-A04F45FDF375}" type="presParOf" srcId="{3112BDAA-E7FB-4CA7-808D-A44B98B03E40}" destId="{C69C0BE9-C02F-4257-935C-0516FFCA8AF7}" srcOrd="5" destOrd="0" presId="urn:microsoft.com/office/officeart/2005/8/layout/chevronAccent+Icon"/>
    <dgm:cxn modelId="{5F8198C0-F04F-45EA-942C-86563638A48A}" type="presParOf" srcId="{3112BDAA-E7FB-4CA7-808D-A44B98B03E40}" destId="{6FB6A15D-1D4E-4D1A-B36A-6224FCFFE423}" srcOrd="6" destOrd="0" presId="urn:microsoft.com/office/officeart/2005/8/layout/chevronAccent+Icon"/>
    <dgm:cxn modelId="{C6DED294-2AD7-4C12-A5BF-FE8C52D45FFE}" type="presParOf" srcId="{6FB6A15D-1D4E-4D1A-B36A-6224FCFFE423}" destId="{886A9ED7-1375-4577-9123-D9A0FE60ACED}" srcOrd="0" destOrd="0" presId="urn:microsoft.com/office/officeart/2005/8/layout/chevronAccent+Icon"/>
    <dgm:cxn modelId="{5F7A797D-6992-46C1-9BC7-6268A671A41C}" type="presParOf" srcId="{6FB6A15D-1D4E-4D1A-B36A-6224FCFFE423}" destId="{C664D708-F27A-4AF9-A0AF-C5F50414C426}"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7A6DEE-9351-4582-ACE0-1F80A62C2881}"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GB"/>
        </a:p>
      </dgm:t>
    </dgm:pt>
    <dgm:pt modelId="{3B9781F9-B59C-4BDF-9CA5-B9DEC3669EA9}">
      <dgm:prSet phldrT="[Text]" custT="1"/>
      <dgm:spPr>
        <a:ln>
          <a:solidFill>
            <a:srgbClr val="5BAC26"/>
          </a:solidFill>
        </a:ln>
      </dgm:spPr>
      <dgm:t>
        <a:bodyPr/>
        <a:lstStyle/>
        <a:p>
          <a:r>
            <a:rPr lang="de-DE" altLang="de-DE" sz="1600" noProof="0" dirty="0">
              <a:solidFill>
                <a:schemeClr val="bg1">
                  <a:lumMod val="65000"/>
                </a:schemeClr>
              </a:solidFill>
              <a:latin typeface="Tahoma" pitchFamily="34" charset="0"/>
            </a:rPr>
            <a:t>Datenlage zu ausländischen Arbeitskräften in D verbessern</a:t>
          </a:r>
          <a:endParaRPr lang="de-DE" sz="1600" noProof="0" dirty="0"/>
        </a:p>
      </dgm:t>
    </dgm:pt>
    <dgm:pt modelId="{CC2484C4-6A1A-4640-9BA0-052E2EE8E157}" type="parTrans" cxnId="{C69AA5EE-834A-475E-B6F6-F320198C0610}">
      <dgm:prSet/>
      <dgm:spPr/>
      <dgm:t>
        <a:bodyPr/>
        <a:lstStyle/>
        <a:p>
          <a:endParaRPr lang="en-GB"/>
        </a:p>
      </dgm:t>
    </dgm:pt>
    <dgm:pt modelId="{A6E83103-D058-4F50-871D-06586BE675DE}" type="sibTrans" cxnId="{C69AA5EE-834A-475E-B6F6-F320198C0610}">
      <dgm:prSet/>
      <dgm:spPr/>
      <dgm:t>
        <a:bodyPr/>
        <a:lstStyle/>
        <a:p>
          <a:endParaRPr lang="en-GB"/>
        </a:p>
      </dgm:t>
    </dgm:pt>
    <dgm:pt modelId="{4B5C8197-90E4-44FC-8775-046BC930EF5C}">
      <dgm:prSet custT="1"/>
      <dgm:spPr>
        <a:ln>
          <a:solidFill>
            <a:srgbClr val="5BAC26"/>
          </a:solidFill>
        </a:ln>
      </dgm:spPr>
      <dgm:t>
        <a:bodyPr/>
        <a:lstStyle/>
        <a:p>
          <a:r>
            <a:rPr lang="de-DE" altLang="de-DE" sz="1600" noProof="0" dirty="0">
              <a:solidFill>
                <a:schemeClr val="bg1">
                  <a:lumMod val="65000"/>
                </a:schemeClr>
              </a:solidFill>
              <a:latin typeface="Tahoma" pitchFamily="34" charset="0"/>
            </a:rPr>
            <a:t>Staatliche Vermittlung und Kontrolle stärken</a:t>
          </a:r>
        </a:p>
      </dgm:t>
    </dgm:pt>
    <dgm:pt modelId="{9B0A9705-3B2F-4DC2-8BA7-04FE324993B4}" type="parTrans" cxnId="{3C62C182-CB9E-43A4-9C28-BFDF0DFB22F3}">
      <dgm:prSet/>
      <dgm:spPr/>
      <dgm:t>
        <a:bodyPr/>
        <a:lstStyle/>
        <a:p>
          <a:endParaRPr lang="en-GB"/>
        </a:p>
      </dgm:t>
    </dgm:pt>
    <dgm:pt modelId="{9D1A1C27-CCDC-4A16-911F-D42EF15F932E}" type="sibTrans" cxnId="{3C62C182-CB9E-43A4-9C28-BFDF0DFB22F3}">
      <dgm:prSet/>
      <dgm:spPr/>
      <dgm:t>
        <a:bodyPr/>
        <a:lstStyle/>
        <a:p>
          <a:endParaRPr lang="en-GB"/>
        </a:p>
      </dgm:t>
    </dgm:pt>
    <dgm:pt modelId="{899896BD-DA63-4A88-BB7E-C6EE23AD8B8C}">
      <dgm:prSet custT="1"/>
      <dgm:spPr>
        <a:ln>
          <a:solidFill>
            <a:srgbClr val="5BAC26"/>
          </a:solidFill>
        </a:ln>
      </dgm:spPr>
      <dgm:t>
        <a:bodyPr/>
        <a:lstStyle/>
        <a:p>
          <a:r>
            <a:rPr lang="en-US" altLang="de-DE" sz="1600" dirty="0">
              <a:solidFill>
                <a:schemeClr val="bg1">
                  <a:lumMod val="65000"/>
                </a:schemeClr>
              </a:solidFill>
              <a:latin typeface="Tahoma" pitchFamily="34" charset="0"/>
            </a:rPr>
            <a:t>Private </a:t>
          </a:r>
          <a:r>
            <a:rPr lang="de-DE" altLang="de-DE" sz="1600" noProof="0" dirty="0">
              <a:solidFill>
                <a:schemeClr val="bg1">
                  <a:lumMod val="65000"/>
                </a:schemeClr>
              </a:solidFill>
              <a:latin typeface="Tahoma" pitchFamily="34" charset="0"/>
            </a:rPr>
            <a:t>Vermittlungs-agenturen verbindlich regulieren</a:t>
          </a:r>
        </a:p>
      </dgm:t>
    </dgm:pt>
    <dgm:pt modelId="{DBB5DC2E-763F-4A54-92B4-38289813D701}" type="parTrans" cxnId="{85F71DE4-E10D-4176-97F7-4206C715A854}">
      <dgm:prSet/>
      <dgm:spPr/>
      <dgm:t>
        <a:bodyPr/>
        <a:lstStyle/>
        <a:p>
          <a:endParaRPr lang="en-GB"/>
        </a:p>
      </dgm:t>
    </dgm:pt>
    <dgm:pt modelId="{BF1442FE-8DB9-4ABB-AE23-FABB96C6688C}" type="sibTrans" cxnId="{85F71DE4-E10D-4176-97F7-4206C715A854}">
      <dgm:prSet/>
      <dgm:spPr/>
      <dgm:t>
        <a:bodyPr/>
        <a:lstStyle/>
        <a:p>
          <a:endParaRPr lang="en-GB"/>
        </a:p>
      </dgm:t>
    </dgm:pt>
    <dgm:pt modelId="{E7C21E26-F8EF-436B-B371-EDCA68D29DC5}">
      <dgm:prSet phldrT="[Text]" custT="1"/>
      <dgm:spPr>
        <a:ln>
          <a:solidFill>
            <a:schemeClr val="accent1"/>
          </a:solidFill>
        </a:ln>
      </dgm:spPr>
      <dgm:t>
        <a:bodyPr/>
        <a:lstStyle/>
        <a:p>
          <a:r>
            <a:rPr lang="de-DE" sz="1600" noProof="0" dirty="0">
              <a:solidFill>
                <a:schemeClr val="bg1">
                  <a:lumMod val="65000"/>
                </a:schemeClr>
              </a:solidFill>
              <a:latin typeface="Tahoma" pitchFamily="34" charset="0"/>
            </a:rPr>
            <a:t>Zugang zu Aufenthalts-sicherheit erhöhen</a:t>
          </a:r>
        </a:p>
      </dgm:t>
    </dgm:pt>
    <dgm:pt modelId="{C64ABB7B-8DB6-4533-BC86-D1AA41533889}" type="parTrans" cxnId="{6FB502FF-A3B9-4EDF-852C-E7E79B1DBB72}">
      <dgm:prSet/>
      <dgm:spPr/>
      <dgm:t>
        <a:bodyPr/>
        <a:lstStyle/>
        <a:p>
          <a:endParaRPr lang="de-DE"/>
        </a:p>
      </dgm:t>
    </dgm:pt>
    <dgm:pt modelId="{831EFA7A-34E6-4B4D-94B1-8B5909255159}" type="sibTrans" cxnId="{6FB502FF-A3B9-4EDF-852C-E7E79B1DBB72}">
      <dgm:prSet/>
      <dgm:spPr/>
      <dgm:t>
        <a:bodyPr/>
        <a:lstStyle/>
        <a:p>
          <a:endParaRPr lang="de-DE"/>
        </a:p>
      </dgm:t>
    </dgm:pt>
    <dgm:pt modelId="{3112BDAA-E7FB-4CA7-808D-A44B98B03E40}" type="pres">
      <dgm:prSet presAssocID="{837A6DEE-9351-4582-ACE0-1F80A62C2881}" presName="Name0" presStyleCnt="0">
        <dgm:presLayoutVars>
          <dgm:dir/>
          <dgm:resizeHandles val="exact"/>
        </dgm:presLayoutVars>
      </dgm:prSet>
      <dgm:spPr/>
      <dgm:t>
        <a:bodyPr/>
        <a:lstStyle/>
        <a:p>
          <a:endParaRPr lang="de-DE"/>
        </a:p>
      </dgm:t>
    </dgm:pt>
    <dgm:pt modelId="{32BFEEC4-CD92-4328-8D73-F43A10348B34}" type="pres">
      <dgm:prSet presAssocID="{3B9781F9-B59C-4BDF-9CA5-B9DEC3669EA9}" presName="composite" presStyleCnt="0"/>
      <dgm:spPr/>
    </dgm:pt>
    <dgm:pt modelId="{D0A9330F-ED2D-4754-9941-D732B6699A1E}" type="pres">
      <dgm:prSet presAssocID="{3B9781F9-B59C-4BDF-9CA5-B9DEC3669EA9}" presName="bgChev" presStyleLbl="node1" presStyleIdx="0" presStyleCnt="4"/>
      <dgm:spPr>
        <a:solidFill>
          <a:srgbClr val="5BAC26"/>
        </a:solidFill>
      </dgm:spPr>
    </dgm:pt>
    <dgm:pt modelId="{0F9F58FC-C684-4218-B7E0-892541C2D1CD}" type="pres">
      <dgm:prSet presAssocID="{3B9781F9-B59C-4BDF-9CA5-B9DEC3669EA9}" presName="txNode" presStyleLbl="fgAcc1" presStyleIdx="0" presStyleCnt="4" custScaleX="121156" custScaleY="144833" custLinFactNeighborY="30279">
        <dgm:presLayoutVars>
          <dgm:bulletEnabled val="1"/>
        </dgm:presLayoutVars>
      </dgm:prSet>
      <dgm:spPr/>
      <dgm:t>
        <a:bodyPr/>
        <a:lstStyle/>
        <a:p>
          <a:endParaRPr lang="de-DE"/>
        </a:p>
      </dgm:t>
    </dgm:pt>
    <dgm:pt modelId="{14AB6B9E-B9F7-4D0A-AB1A-33977EFECB8D}" type="pres">
      <dgm:prSet presAssocID="{A6E83103-D058-4F50-871D-06586BE675DE}" presName="compositeSpace" presStyleCnt="0"/>
      <dgm:spPr/>
    </dgm:pt>
    <dgm:pt modelId="{1B745B4F-B7A7-44C5-9FE8-8CBF55101052}" type="pres">
      <dgm:prSet presAssocID="{E7C21E26-F8EF-436B-B371-EDCA68D29DC5}" presName="composite" presStyleCnt="0"/>
      <dgm:spPr/>
    </dgm:pt>
    <dgm:pt modelId="{1E5E87EF-2792-484D-85A0-89D82344251D}" type="pres">
      <dgm:prSet presAssocID="{E7C21E26-F8EF-436B-B371-EDCA68D29DC5}" presName="bgChev" presStyleLbl="node1" presStyleIdx="1" presStyleCnt="4"/>
      <dgm:spPr>
        <a:solidFill>
          <a:srgbClr val="5BAC26"/>
        </a:solidFill>
      </dgm:spPr>
    </dgm:pt>
    <dgm:pt modelId="{71B11F4C-6BAF-4F4B-903D-224B53021B40}" type="pres">
      <dgm:prSet presAssocID="{E7C21E26-F8EF-436B-B371-EDCA68D29DC5}" presName="txNode" presStyleLbl="fgAcc1" presStyleIdx="1" presStyleCnt="4" custScaleX="121156" custScaleY="144833" custLinFactNeighborY="30279">
        <dgm:presLayoutVars>
          <dgm:bulletEnabled val="1"/>
        </dgm:presLayoutVars>
      </dgm:prSet>
      <dgm:spPr/>
      <dgm:t>
        <a:bodyPr/>
        <a:lstStyle/>
        <a:p>
          <a:endParaRPr lang="de-DE"/>
        </a:p>
      </dgm:t>
    </dgm:pt>
    <dgm:pt modelId="{40BEBD2E-BB4A-47D6-810E-405771A19877}" type="pres">
      <dgm:prSet presAssocID="{831EFA7A-34E6-4B4D-94B1-8B5909255159}" presName="compositeSpace" presStyleCnt="0"/>
      <dgm:spPr/>
    </dgm:pt>
    <dgm:pt modelId="{387CAC9E-4895-4F45-8B77-D5523C716A50}" type="pres">
      <dgm:prSet presAssocID="{4B5C8197-90E4-44FC-8775-046BC930EF5C}" presName="composite" presStyleCnt="0"/>
      <dgm:spPr/>
    </dgm:pt>
    <dgm:pt modelId="{63766169-31E1-47B7-87CF-C3C5E1EB58C5}" type="pres">
      <dgm:prSet presAssocID="{4B5C8197-90E4-44FC-8775-046BC930EF5C}" presName="bgChev" presStyleLbl="node1" presStyleIdx="2" presStyleCnt="4"/>
      <dgm:spPr>
        <a:solidFill>
          <a:srgbClr val="5BAC26"/>
        </a:solidFill>
      </dgm:spPr>
    </dgm:pt>
    <dgm:pt modelId="{B3D98466-2A36-4080-B2F8-A3FE8160EA7A}" type="pres">
      <dgm:prSet presAssocID="{4B5C8197-90E4-44FC-8775-046BC930EF5C}" presName="txNode" presStyleLbl="fgAcc1" presStyleIdx="2" presStyleCnt="4" custScaleX="121156" custScaleY="144833" custLinFactNeighborY="30279">
        <dgm:presLayoutVars>
          <dgm:bulletEnabled val="1"/>
        </dgm:presLayoutVars>
      </dgm:prSet>
      <dgm:spPr/>
      <dgm:t>
        <a:bodyPr/>
        <a:lstStyle/>
        <a:p>
          <a:endParaRPr lang="de-DE"/>
        </a:p>
      </dgm:t>
    </dgm:pt>
    <dgm:pt modelId="{C69C0BE9-C02F-4257-935C-0516FFCA8AF7}" type="pres">
      <dgm:prSet presAssocID="{9D1A1C27-CCDC-4A16-911F-D42EF15F932E}" presName="compositeSpace" presStyleCnt="0"/>
      <dgm:spPr/>
    </dgm:pt>
    <dgm:pt modelId="{74C75A93-64F3-4A44-BE86-9D0B621FBD8C}" type="pres">
      <dgm:prSet presAssocID="{899896BD-DA63-4A88-BB7E-C6EE23AD8B8C}" presName="composite" presStyleCnt="0"/>
      <dgm:spPr/>
    </dgm:pt>
    <dgm:pt modelId="{2BBF207A-B5C6-4106-911D-A78FAB70DD9A}" type="pres">
      <dgm:prSet presAssocID="{899896BD-DA63-4A88-BB7E-C6EE23AD8B8C}" presName="bgChev" presStyleLbl="node1" presStyleIdx="3" presStyleCnt="4"/>
      <dgm:spPr>
        <a:solidFill>
          <a:srgbClr val="5BAC26"/>
        </a:solidFill>
      </dgm:spPr>
    </dgm:pt>
    <dgm:pt modelId="{B2067E10-9C0C-40AB-8246-66675D49B833}" type="pres">
      <dgm:prSet presAssocID="{899896BD-DA63-4A88-BB7E-C6EE23AD8B8C}" presName="txNode" presStyleLbl="fgAcc1" presStyleIdx="3" presStyleCnt="4" custScaleX="121156" custScaleY="144833" custLinFactNeighborY="30279">
        <dgm:presLayoutVars>
          <dgm:bulletEnabled val="1"/>
        </dgm:presLayoutVars>
      </dgm:prSet>
      <dgm:spPr/>
      <dgm:t>
        <a:bodyPr/>
        <a:lstStyle/>
        <a:p>
          <a:endParaRPr lang="de-DE"/>
        </a:p>
      </dgm:t>
    </dgm:pt>
  </dgm:ptLst>
  <dgm:cxnLst>
    <dgm:cxn modelId="{A61EADCA-0A8F-4F96-B9D0-6C2EA52B42D5}" type="presOf" srcId="{4B5C8197-90E4-44FC-8775-046BC930EF5C}" destId="{B3D98466-2A36-4080-B2F8-A3FE8160EA7A}" srcOrd="0" destOrd="0" presId="urn:microsoft.com/office/officeart/2005/8/layout/chevronAccent+Icon"/>
    <dgm:cxn modelId="{3C62C182-CB9E-43A4-9C28-BFDF0DFB22F3}" srcId="{837A6DEE-9351-4582-ACE0-1F80A62C2881}" destId="{4B5C8197-90E4-44FC-8775-046BC930EF5C}" srcOrd="2" destOrd="0" parTransId="{9B0A9705-3B2F-4DC2-8BA7-04FE324993B4}" sibTransId="{9D1A1C27-CCDC-4A16-911F-D42EF15F932E}"/>
    <dgm:cxn modelId="{6FB502FF-A3B9-4EDF-852C-E7E79B1DBB72}" srcId="{837A6DEE-9351-4582-ACE0-1F80A62C2881}" destId="{E7C21E26-F8EF-436B-B371-EDCA68D29DC5}" srcOrd="1" destOrd="0" parTransId="{C64ABB7B-8DB6-4533-BC86-D1AA41533889}" sibTransId="{831EFA7A-34E6-4B4D-94B1-8B5909255159}"/>
    <dgm:cxn modelId="{CCC47EDC-68AE-424F-8D50-799B611ED311}" type="presOf" srcId="{837A6DEE-9351-4582-ACE0-1F80A62C2881}" destId="{3112BDAA-E7FB-4CA7-808D-A44B98B03E40}" srcOrd="0" destOrd="0" presId="urn:microsoft.com/office/officeart/2005/8/layout/chevronAccent+Icon"/>
    <dgm:cxn modelId="{4711C01D-2228-4A14-8E17-4D3BE11CB7CD}" type="presOf" srcId="{899896BD-DA63-4A88-BB7E-C6EE23AD8B8C}" destId="{B2067E10-9C0C-40AB-8246-66675D49B833}" srcOrd="0" destOrd="0" presId="urn:microsoft.com/office/officeart/2005/8/layout/chevronAccent+Icon"/>
    <dgm:cxn modelId="{63E65DB3-514F-48F5-917C-CC3872D5AA7B}" type="presOf" srcId="{E7C21E26-F8EF-436B-B371-EDCA68D29DC5}" destId="{71B11F4C-6BAF-4F4B-903D-224B53021B40}" srcOrd="0" destOrd="0" presId="urn:microsoft.com/office/officeart/2005/8/layout/chevronAccent+Icon"/>
    <dgm:cxn modelId="{C69AA5EE-834A-475E-B6F6-F320198C0610}" srcId="{837A6DEE-9351-4582-ACE0-1F80A62C2881}" destId="{3B9781F9-B59C-4BDF-9CA5-B9DEC3669EA9}" srcOrd="0" destOrd="0" parTransId="{CC2484C4-6A1A-4640-9BA0-052E2EE8E157}" sibTransId="{A6E83103-D058-4F50-871D-06586BE675DE}"/>
    <dgm:cxn modelId="{85F71DE4-E10D-4176-97F7-4206C715A854}" srcId="{837A6DEE-9351-4582-ACE0-1F80A62C2881}" destId="{899896BD-DA63-4A88-BB7E-C6EE23AD8B8C}" srcOrd="3" destOrd="0" parTransId="{DBB5DC2E-763F-4A54-92B4-38289813D701}" sibTransId="{BF1442FE-8DB9-4ABB-AE23-FABB96C6688C}"/>
    <dgm:cxn modelId="{4000D010-9CC4-437E-A9AA-FA6667E8D313}" type="presOf" srcId="{3B9781F9-B59C-4BDF-9CA5-B9DEC3669EA9}" destId="{0F9F58FC-C684-4218-B7E0-892541C2D1CD}" srcOrd="0" destOrd="0" presId="urn:microsoft.com/office/officeart/2005/8/layout/chevronAccent+Icon"/>
    <dgm:cxn modelId="{F71A8BBA-FF40-45B3-9124-2D946A6C0429}" type="presParOf" srcId="{3112BDAA-E7FB-4CA7-808D-A44B98B03E40}" destId="{32BFEEC4-CD92-4328-8D73-F43A10348B34}" srcOrd="0" destOrd="0" presId="urn:microsoft.com/office/officeart/2005/8/layout/chevronAccent+Icon"/>
    <dgm:cxn modelId="{C9D44F9F-DDFD-4474-9FB1-A2A74ABEF9C5}" type="presParOf" srcId="{32BFEEC4-CD92-4328-8D73-F43A10348B34}" destId="{D0A9330F-ED2D-4754-9941-D732B6699A1E}" srcOrd="0" destOrd="0" presId="urn:microsoft.com/office/officeart/2005/8/layout/chevronAccent+Icon"/>
    <dgm:cxn modelId="{DAB80847-9803-4CEE-A931-6F690F310D12}" type="presParOf" srcId="{32BFEEC4-CD92-4328-8D73-F43A10348B34}" destId="{0F9F58FC-C684-4218-B7E0-892541C2D1CD}" srcOrd="1" destOrd="0" presId="urn:microsoft.com/office/officeart/2005/8/layout/chevronAccent+Icon"/>
    <dgm:cxn modelId="{845CFFE4-531B-498A-8D3F-2D5465A3EED0}" type="presParOf" srcId="{3112BDAA-E7FB-4CA7-808D-A44B98B03E40}" destId="{14AB6B9E-B9F7-4D0A-AB1A-33977EFECB8D}" srcOrd="1" destOrd="0" presId="urn:microsoft.com/office/officeart/2005/8/layout/chevronAccent+Icon"/>
    <dgm:cxn modelId="{D8271BED-38EC-481C-A9CC-B2C49AB5C46F}" type="presParOf" srcId="{3112BDAA-E7FB-4CA7-808D-A44B98B03E40}" destId="{1B745B4F-B7A7-44C5-9FE8-8CBF55101052}" srcOrd="2" destOrd="0" presId="urn:microsoft.com/office/officeart/2005/8/layout/chevronAccent+Icon"/>
    <dgm:cxn modelId="{E2408CF1-16E1-480B-B2EE-33A1DED7C9B5}" type="presParOf" srcId="{1B745B4F-B7A7-44C5-9FE8-8CBF55101052}" destId="{1E5E87EF-2792-484D-85A0-89D82344251D}" srcOrd="0" destOrd="0" presId="urn:microsoft.com/office/officeart/2005/8/layout/chevronAccent+Icon"/>
    <dgm:cxn modelId="{16C6B4A8-CF6F-45F3-B91F-CE0B67FA16D5}" type="presParOf" srcId="{1B745B4F-B7A7-44C5-9FE8-8CBF55101052}" destId="{71B11F4C-6BAF-4F4B-903D-224B53021B40}" srcOrd="1" destOrd="0" presId="urn:microsoft.com/office/officeart/2005/8/layout/chevronAccent+Icon"/>
    <dgm:cxn modelId="{1B713A18-C872-4996-83F3-C223D38FB81F}" type="presParOf" srcId="{3112BDAA-E7FB-4CA7-808D-A44B98B03E40}" destId="{40BEBD2E-BB4A-47D6-810E-405771A19877}" srcOrd="3" destOrd="0" presId="urn:microsoft.com/office/officeart/2005/8/layout/chevronAccent+Icon"/>
    <dgm:cxn modelId="{D7C1C06A-16FD-478A-8C47-40011C5F6785}" type="presParOf" srcId="{3112BDAA-E7FB-4CA7-808D-A44B98B03E40}" destId="{387CAC9E-4895-4F45-8B77-D5523C716A50}" srcOrd="4" destOrd="0" presId="urn:microsoft.com/office/officeart/2005/8/layout/chevronAccent+Icon"/>
    <dgm:cxn modelId="{817E1E50-0354-451E-9C35-F478D28C172C}" type="presParOf" srcId="{387CAC9E-4895-4F45-8B77-D5523C716A50}" destId="{63766169-31E1-47B7-87CF-C3C5E1EB58C5}" srcOrd="0" destOrd="0" presId="urn:microsoft.com/office/officeart/2005/8/layout/chevronAccent+Icon"/>
    <dgm:cxn modelId="{71431AEF-C527-4AA4-AEA5-91053484964B}" type="presParOf" srcId="{387CAC9E-4895-4F45-8B77-D5523C716A50}" destId="{B3D98466-2A36-4080-B2F8-A3FE8160EA7A}" srcOrd="1" destOrd="0" presId="urn:microsoft.com/office/officeart/2005/8/layout/chevronAccent+Icon"/>
    <dgm:cxn modelId="{ADB479B0-829F-49E3-99DB-6C86D594EBD2}" type="presParOf" srcId="{3112BDAA-E7FB-4CA7-808D-A44B98B03E40}" destId="{C69C0BE9-C02F-4257-935C-0516FFCA8AF7}" srcOrd="5" destOrd="0" presId="urn:microsoft.com/office/officeart/2005/8/layout/chevronAccent+Icon"/>
    <dgm:cxn modelId="{517CA773-7650-4475-949B-043557F21D5B}" type="presParOf" srcId="{3112BDAA-E7FB-4CA7-808D-A44B98B03E40}" destId="{74C75A93-64F3-4A44-BE86-9D0B621FBD8C}" srcOrd="6" destOrd="0" presId="urn:microsoft.com/office/officeart/2005/8/layout/chevronAccent+Icon"/>
    <dgm:cxn modelId="{DEFF0575-A3AD-485C-970F-1F17AF25F25B}" type="presParOf" srcId="{74C75A93-64F3-4A44-BE86-9D0B621FBD8C}" destId="{2BBF207A-B5C6-4106-911D-A78FAB70DD9A}" srcOrd="0" destOrd="0" presId="urn:microsoft.com/office/officeart/2005/8/layout/chevronAccent+Icon"/>
    <dgm:cxn modelId="{5CD65EA8-B7CB-424A-A2C6-111AC15B587F}" type="presParOf" srcId="{74C75A93-64F3-4A44-BE86-9D0B621FBD8C}" destId="{B2067E10-9C0C-40AB-8246-66675D49B833}"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7A6DEE-9351-4582-ACE0-1F80A62C2881}"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GB"/>
        </a:p>
      </dgm:t>
    </dgm:pt>
    <dgm:pt modelId="{3B9781F9-B59C-4BDF-9CA5-B9DEC3669EA9}">
      <dgm:prSet phldrT="[Text]" custT="1"/>
      <dgm:spPr>
        <a:ln>
          <a:solidFill>
            <a:srgbClr val="5BAC26"/>
          </a:solidFill>
        </a:ln>
      </dgm:spPr>
      <dgm:t>
        <a:bodyPr/>
        <a:lstStyle/>
        <a:p>
          <a:r>
            <a:rPr lang="de-DE" altLang="de-DE" sz="1600" noProof="0" dirty="0">
              <a:solidFill>
                <a:schemeClr val="bg1">
                  <a:lumMod val="65000"/>
                </a:schemeClr>
              </a:solidFill>
              <a:latin typeface="Tahoma" pitchFamily="34" charset="0"/>
            </a:rPr>
            <a:t>Arbeitsgerichte von der Übermittlungs-pflicht ausnehmen</a:t>
          </a:r>
          <a:endParaRPr lang="de-DE" sz="1600" noProof="0" dirty="0"/>
        </a:p>
      </dgm:t>
    </dgm:pt>
    <dgm:pt modelId="{CC2484C4-6A1A-4640-9BA0-052E2EE8E157}" type="parTrans" cxnId="{C69AA5EE-834A-475E-B6F6-F320198C0610}">
      <dgm:prSet/>
      <dgm:spPr/>
      <dgm:t>
        <a:bodyPr/>
        <a:lstStyle/>
        <a:p>
          <a:endParaRPr lang="en-GB"/>
        </a:p>
      </dgm:t>
    </dgm:pt>
    <dgm:pt modelId="{A6E83103-D058-4F50-871D-06586BE675DE}" type="sibTrans" cxnId="{C69AA5EE-834A-475E-B6F6-F320198C0610}">
      <dgm:prSet/>
      <dgm:spPr/>
      <dgm:t>
        <a:bodyPr/>
        <a:lstStyle/>
        <a:p>
          <a:endParaRPr lang="en-GB"/>
        </a:p>
      </dgm:t>
    </dgm:pt>
    <dgm:pt modelId="{4B5C8197-90E4-44FC-8775-046BC930EF5C}">
      <dgm:prSet custT="1"/>
      <dgm:spPr>
        <a:ln>
          <a:solidFill>
            <a:srgbClr val="5BAC26"/>
          </a:solidFill>
        </a:ln>
      </dgm:spPr>
      <dgm:t>
        <a:bodyPr/>
        <a:lstStyle/>
        <a:p>
          <a:r>
            <a:rPr lang="de-DE" altLang="de-DE" sz="1600" noProof="0" dirty="0">
              <a:solidFill>
                <a:schemeClr val="bg1">
                  <a:lumMod val="65000"/>
                </a:schemeClr>
              </a:solidFill>
              <a:latin typeface="Tahoma" pitchFamily="34" charset="0"/>
            </a:rPr>
            <a:t>Gewerkschaften stärker  öffnen</a:t>
          </a:r>
        </a:p>
      </dgm:t>
    </dgm:pt>
    <dgm:pt modelId="{9B0A9705-3B2F-4DC2-8BA7-04FE324993B4}" type="parTrans" cxnId="{3C62C182-CB9E-43A4-9C28-BFDF0DFB22F3}">
      <dgm:prSet/>
      <dgm:spPr/>
      <dgm:t>
        <a:bodyPr/>
        <a:lstStyle/>
        <a:p>
          <a:endParaRPr lang="en-GB"/>
        </a:p>
      </dgm:t>
    </dgm:pt>
    <dgm:pt modelId="{9D1A1C27-CCDC-4A16-911F-D42EF15F932E}" type="sibTrans" cxnId="{3C62C182-CB9E-43A4-9C28-BFDF0DFB22F3}">
      <dgm:prSet/>
      <dgm:spPr/>
      <dgm:t>
        <a:bodyPr/>
        <a:lstStyle/>
        <a:p>
          <a:endParaRPr lang="en-GB"/>
        </a:p>
      </dgm:t>
    </dgm:pt>
    <dgm:pt modelId="{899896BD-DA63-4A88-BB7E-C6EE23AD8B8C}">
      <dgm:prSet custT="1"/>
      <dgm:spPr>
        <a:ln>
          <a:solidFill>
            <a:srgbClr val="5BAC26"/>
          </a:solidFill>
        </a:ln>
      </dgm:spPr>
      <dgm:t>
        <a:bodyPr/>
        <a:lstStyle/>
        <a:p>
          <a:r>
            <a:rPr lang="de-DE" altLang="de-DE" sz="1600" noProof="0" dirty="0">
              <a:solidFill>
                <a:schemeClr val="bg1">
                  <a:lumMod val="65000"/>
                </a:schemeClr>
              </a:solidFill>
              <a:latin typeface="Tahoma" pitchFamily="34" charset="0"/>
            </a:rPr>
            <a:t>Betriebliche Mitbestimmung stärken und ‚</a:t>
          </a:r>
          <a:r>
            <a:rPr lang="de-DE" altLang="de-DE" sz="1600" noProof="0" dirty="0" err="1">
              <a:solidFill>
                <a:schemeClr val="bg1">
                  <a:lumMod val="65000"/>
                </a:schemeClr>
              </a:solidFill>
              <a:latin typeface="Tahoma" pitchFamily="34" charset="0"/>
            </a:rPr>
            <a:t>union</a:t>
          </a:r>
          <a:r>
            <a:rPr lang="de-DE" altLang="de-DE" sz="1600" noProof="0" dirty="0">
              <a:solidFill>
                <a:schemeClr val="bg1">
                  <a:lumMod val="65000"/>
                </a:schemeClr>
              </a:solidFill>
              <a:latin typeface="Tahoma" pitchFamily="34" charset="0"/>
            </a:rPr>
            <a:t> </a:t>
          </a:r>
          <a:r>
            <a:rPr lang="de-DE" altLang="de-DE" sz="1600" noProof="0" dirty="0" err="1">
              <a:solidFill>
                <a:schemeClr val="bg1">
                  <a:lumMod val="65000"/>
                </a:schemeClr>
              </a:solidFill>
              <a:latin typeface="Tahoma" pitchFamily="34" charset="0"/>
            </a:rPr>
            <a:t>busting</a:t>
          </a:r>
          <a:r>
            <a:rPr lang="de-DE" altLang="de-DE" sz="1600" noProof="0" dirty="0">
              <a:solidFill>
                <a:schemeClr val="bg1">
                  <a:lumMod val="65000"/>
                </a:schemeClr>
              </a:solidFill>
              <a:latin typeface="Tahoma" pitchFamily="34" charset="0"/>
            </a:rPr>
            <a:t>‘ unterbinden</a:t>
          </a:r>
        </a:p>
      </dgm:t>
    </dgm:pt>
    <dgm:pt modelId="{DBB5DC2E-763F-4A54-92B4-38289813D701}" type="parTrans" cxnId="{85F71DE4-E10D-4176-97F7-4206C715A854}">
      <dgm:prSet/>
      <dgm:spPr/>
      <dgm:t>
        <a:bodyPr/>
        <a:lstStyle/>
        <a:p>
          <a:endParaRPr lang="en-GB"/>
        </a:p>
      </dgm:t>
    </dgm:pt>
    <dgm:pt modelId="{BF1442FE-8DB9-4ABB-AE23-FABB96C6688C}" type="sibTrans" cxnId="{85F71DE4-E10D-4176-97F7-4206C715A854}">
      <dgm:prSet/>
      <dgm:spPr/>
      <dgm:t>
        <a:bodyPr/>
        <a:lstStyle/>
        <a:p>
          <a:endParaRPr lang="en-GB"/>
        </a:p>
      </dgm:t>
    </dgm:pt>
    <dgm:pt modelId="{E7C21E26-F8EF-436B-B371-EDCA68D29DC5}">
      <dgm:prSet phldrT="[Text]" custT="1"/>
      <dgm:spPr>
        <a:ln>
          <a:solidFill>
            <a:schemeClr val="accent1"/>
          </a:solidFill>
        </a:ln>
      </dgm:spPr>
      <dgm:t>
        <a:bodyPr/>
        <a:lstStyle/>
        <a:p>
          <a:r>
            <a:rPr lang="de-DE" sz="1600" noProof="0" dirty="0">
              <a:solidFill>
                <a:schemeClr val="bg1">
                  <a:lumMod val="65000"/>
                </a:schemeClr>
              </a:solidFill>
              <a:latin typeface="Tahoma" pitchFamily="34" charset="0"/>
            </a:rPr>
            <a:t>Kollektiven Rechtsschutz durch ein Verbandsklage-recht prüfen</a:t>
          </a:r>
        </a:p>
      </dgm:t>
    </dgm:pt>
    <dgm:pt modelId="{C64ABB7B-8DB6-4533-BC86-D1AA41533889}" type="parTrans" cxnId="{6FB502FF-A3B9-4EDF-852C-E7E79B1DBB72}">
      <dgm:prSet/>
      <dgm:spPr/>
      <dgm:t>
        <a:bodyPr/>
        <a:lstStyle/>
        <a:p>
          <a:endParaRPr lang="de-DE"/>
        </a:p>
      </dgm:t>
    </dgm:pt>
    <dgm:pt modelId="{831EFA7A-34E6-4B4D-94B1-8B5909255159}" type="sibTrans" cxnId="{6FB502FF-A3B9-4EDF-852C-E7E79B1DBB72}">
      <dgm:prSet/>
      <dgm:spPr/>
      <dgm:t>
        <a:bodyPr/>
        <a:lstStyle/>
        <a:p>
          <a:endParaRPr lang="de-DE"/>
        </a:p>
      </dgm:t>
    </dgm:pt>
    <dgm:pt modelId="{3112BDAA-E7FB-4CA7-808D-A44B98B03E40}" type="pres">
      <dgm:prSet presAssocID="{837A6DEE-9351-4582-ACE0-1F80A62C2881}" presName="Name0" presStyleCnt="0">
        <dgm:presLayoutVars>
          <dgm:dir/>
          <dgm:resizeHandles val="exact"/>
        </dgm:presLayoutVars>
      </dgm:prSet>
      <dgm:spPr/>
      <dgm:t>
        <a:bodyPr/>
        <a:lstStyle/>
        <a:p>
          <a:endParaRPr lang="de-DE"/>
        </a:p>
      </dgm:t>
    </dgm:pt>
    <dgm:pt modelId="{32BFEEC4-CD92-4328-8D73-F43A10348B34}" type="pres">
      <dgm:prSet presAssocID="{3B9781F9-B59C-4BDF-9CA5-B9DEC3669EA9}" presName="composite" presStyleCnt="0"/>
      <dgm:spPr/>
    </dgm:pt>
    <dgm:pt modelId="{D0A9330F-ED2D-4754-9941-D732B6699A1E}" type="pres">
      <dgm:prSet presAssocID="{3B9781F9-B59C-4BDF-9CA5-B9DEC3669EA9}" presName="bgChev" presStyleLbl="node1" presStyleIdx="0" presStyleCnt="4"/>
      <dgm:spPr>
        <a:solidFill>
          <a:srgbClr val="5BAC26"/>
        </a:solidFill>
      </dgm:spPr>
    </dgm:pt>
    <dgm:pt modelId="{0F9F58FC-C684-4218-B7E0-892541C2D1CD}" type="pres">
      <dgm:prSet presAssocID="{3B9781F9-B59C-4BDF-9CA5-B9DEC3669EA9}" presName="txNode" presStyleLbl="fgAcc1" presStyleIdx="0" presStyleCnt="4" custScaleX="121156" custScaleY="144833" custLinFactNeighborY="30279">
        <dgm:presLayoutVars>
          <dgm:bulletEnabled val="1"/>
        </dgm:presLayoutVars>
      </dgm:prSet>
      <dgm:spPr/>
      <dgm:t>
        <a:bodyPr/>
        <a:lstStyle/>
        <a:p>
          <a:endParaRPr lang="de-DE"/>
        </a:p>
      </dgm:t>
    </dgm:pt>
    <dgm:pt modelId="{14AB6B9E-B9F7-4D0A-AB1A-33977EFECB8D}" type="pres">
      <dgm:prSet presAssocID="{A6E83103-D058-4F50-871D-06586BE675DE}" presName="compositeSpace" presStyleCnt="0"/>
      <dgm:spPr/>
    </dgm:pt>
    <dgm:pt modelId="{1B745B4F-B7A7-44C5-9FE8-8CBF55101052}" type="pres">
      <dgm:prSet presAssocID="{E7C21E26-F8EF-436B-B371-EDCA68D29DC5}" presName="composite" presStyleCnt="0"/>
      <dgm:spPr/>
    </dgm:pt>
    <dgm:pt modelId="{1E5E87EF-2792-484D-85A0-89D82344251D}" type="pres">
      <dgm:prSet presAssocID="{E7C21E26-F8EF-436B-B371-EDCA68D29DC5}" presName="bgChev" presStyleLbl="node1" presStyleIdx="1" presStyleCnt="4"/>
      <dgm:spPr>
        <a:solidFill>
          <a:srgbClr val="5BAC26"/>
        </a:solidFill>
      </dgm:spPr>
    </dgm:pt>
    <dgm:pt modelId="{71B11F4C-6BAF-4F4B-903D-224B53021B40}" type="pres">
      <dgm:prSet presAssocID="{E7C21E26-F8EF-436B-B371-EDCA68D29DC5}" presName="txNode" presStyleLbl="fgAcc1" presStyleIdx="1" presStyleCnt="4" custScaleX="121156" custScaleY="144833" custLinFactNeighborY="30279">
        <dgm:presLayoutVars>
          <dgm:bulletEnabled val="1"/>
        </dgm:presLayoutVars>
      </dgm:prSet>
      <dgm:spPr/>
      <dgm:t>
        <a:bodyPr/>
        <a:lstStyle/>
        <a:p>
          <a:endParaRPr lang="de-DE"/>
        </a:p>
      </dgm:t>
    </dgm:pt>
    <dgm:pt modelId="{40BEBD2E-BB4A-47D6-810E-405771A19877}" type="pres">
      <dgm:prSet presAssocID="{831EFA7A-34E6-4B4D-94B1-8B5909255159}" presName="compositeSpace" presStyleCnt="0"/>
      <dgm:spPr/>
    </dgm:pt>
    <dgm:pt modelId="{387CAC9E-4895-4F45-8B77-D5523C716A50}" type="pres">
      <dgm:prSet presAssocID="{4B5C8197-90E4-44FC-8775-046BC930EF5C}" presName="composite" presStyleCnt="0"/>
      <dgm:spPr/>
    </dgm:pt>
    <dgm:pt modelId="{63766169-31E1-47B7-87CF-C3C5E1EB58C5}" type="pres">
      <dgm:prSet presAssocID="{4B5C8197-90E4-44FC-8775-046BC930EF5C}" presName="bgChev" presStyleLbl="node1" presStyleIdx="2" presStyleCnt="4"/>
      <dgm:spPr>
        <a:solidFill>
          <a:srgbClr val="5BAC26"/>
        </a:solidFill>
      </dgm:spPr>
    </dgm:pt>
    <dgm:pt modelId="{B3D98466-2A36-4080-B2F8-A3FE8160EA7A}" type="pres">
      <dgm:prSet presAssocID="{4B5C8197-90E4-44FC-8775-046BC930EF5C}" presName="txNode" presStyleLbl="fgAcc1" presStyleIdx="2" presStyleCnt="4" custScaleX="121156" custScaleY="144833" custLinFactNeighborY="30279">
        <dgm:presLayoutVars>
          <dgm:bulletEnabled val="1"/>
        </dgm:presLayoutVars>
      </dgm:prSet>
      <dgm:spPr/>
      <dgm:t>
        <a:bodyPr/>
        <a:lstStyle/>
        <a:p>
          <a:endParaRPr lang="de-DE"/>
        </a:p>
      </dgm:t>
    </dgm:pt>
    <dgm:pt modelId="{C69C0BE9-C02F-4257-935C-0516FFCA8AF7}" type="pres">
      <dgm:prSet presAssocID="{9D1A1C27-CCDC-4A16-911F-D42EF15F932E}" presName="compositeSpace" presStyleCnt="0"/>
      <dgm:spPr/>
    </dgm:pt>
    <dgm:pt modelId="{74C75A93-64F3-4A44-BE86-9D0B621FBD8C}" type="pres">
      <dgm:prSet presAssocID="{899896BD-DA63-4A88-BB7E-C6EE23AD8B8C}" presName="composite" presStyleCnt="0"/>
      <dgm:spPr/>
    </dgm:pt>
    <dgm:pt modelId="{2BBF207A-B5C6-4106-911D-A78FAB70DD9A}" type="pres">
      <dgm:prSet presAssocID="{899896BD-DA63-4A88-BB7E-C6EE23AD8B8C}" presName="bgChev" presStyleLbl="node1" presStyleIdx="3" presStyleCnt="4"/>
      <dgm:spPr>
        <a:solidFill>
          <a:srgbClr val="5BAC26"/>
        </a:solidFill>
      </dgm:spPr>
    </dgm:pt>
    <dgm:pt modelId="{B2067E10-9C0C-40AB-8246-66675D49B833}" type="pres">
      <dgm:prSet presAssocID="{899896BD-DA63-4A88-BB7E-C6EE23AD8B8C}" presName="txNode" presStyleLbl="fgAcc1" presStyleIdx="3" presStyleCnt="4" custScaleX="121156" custScaleY="144833" custLinFactNeighborY="30279">
        <dgm:presLayoutVars>
          <dgm:bulletEnabled val="1"/>
        </dgm:presLayoutVars>
      </dgm:prSet>
      <dgm:spPr/>
      <dgm:t>
        <a:bodyPr/>
        <a:lstStyle/>
        <a:p>
          <a:endParaRPr lang="de-DE"/>
        </a:p>
      </dgm:t>
    </dgm:pt>
  </dgm:ptLst>
  <dgm:cxnLst>
    <dgm:cxn modelId="{A61EADCA-0A8F-4F96-B9D0-6C2EA52B42D5}" type="presOf" srcId="{4B5C8197-90E4-44FC-8775-046BC930EF5C}" destId="{B3D98466-2A36-4080-B2F8-A3FE8160EA7A}" srcOrd="0" destOrd="0" presId="urn:microsoft.com/office/officeart/2005/8/layout/chevronAccent+Icon"/>
    <dgm:cxn modelId="{3C62C182-CB9E-43A4-9C28-BFDF0DFB22F3}" srcId="{837A6DEE-9351-4582-ACE0-1F80A62C2881}" destId="{4B5C8197-90E4-44FC-8775-046BC930EF5C}" srcOrd="2" destOrd="0" parTransId="{9B0A9705-3B2F-4DC2-8BA7-04FE324993B4}" sibTransId="{9D1A1C27-CCDC-4A16-911F-D42EF15F932E}"/>
    <dgm:cxn modelId="{6FB502FF-A3B9-4EDF-852C-E7E79B1DBB72}" srcId="{837A6DEE-9351-4582-ACE0-1F80A62C2881}" destId="{E7C21E26-F8EF-436B-B371-EDCA68D29DC5}" srcOrd="1" destOrd="0" parTransId="{C64ABB7B-8DB6-4533-BC86-D1AA41533889}" sibTransId="{831EFA7A-34E6-4B4D-94B1-8B5909255159}"/>
    <dgm:cxn modelId="{CCC47EDC-68AE-424F-8D50-799B611ED311}" type="presOf" srcId="{837A6DEE-9351-4582-ACE0-1F80A62C2881}" destId="{3112BDAA-E7FB-4CA7-808D-A44B98B03E40}" srcOrd="0" destOrd="0" presId="urn:microsoft.com/office/officeart/2005/8/layout/chevronAccent+Icon"/>
    <dgm:cxn modelId="{4711C01D-2228-4A14-8E17-4D3BE11CB7CD}" type="presOf" srcId="{899896BD-DA63-4A88-BB7E-C6EE23AD8B8C}" destId="{B2067E10-9C0C-40AB-8246-66675D49B833}" srcOrd="0" destOrd="0" presId="urn:microsoft.com/office/officeart/2005/8/layout/chevronAccent+Icon"/>
    <dgm:cxn modelId="{63E65DB3-514F-48F5-917C-CC3872D5AA7B}" type="presOf" srcId="{E7C21E26-F8EF-436B-B371-EDCA68D29DC5}" destId="{71B11F4C-6BAF-4F4B-903D-224B53021B40}" srcOrd="0" destOrd="0" presId="urn:microsoft.com/office/officeart/2005/8/layout/chevronAccent+Icon"/>
    <dgm:cxn modelId="{C69AA5EE-834A-475E-B6F6-F320198C0610}" srcId="{837A6DEE-9351-4582-ACE0-1F80A62C2881}" destId="{3B9781F9-B59C-4BDF-9CA5-B9DEC3669EA9}" srcOrd="0" destOrd="0" parTransId="{CC2484C4-6A1A-4640-9BA0-052E2EE8E157}" sibTransId="{A6E83103-D058-4F50-871D-06586BE675DE}"/>
    <dgm:cxn modelId="{85F71DE4-E10D-4176-97F7-4206C715A854}" srcId="{837A6DEE-9351-4582-ACE0-1F80A62C2881}" destId="{899896BD-DA63-4A88-BB7E-C6EE23AD8B8C}" srcOrd="3" destOrd="0" parTransId="{DBB5DC2E-763F-4A54-92B4-38289813D701}" sibTransId="{BF1442FE-8DB9-4ABB-AE23-FABB96C6688C}"/>
    <dgm:cxn modelId="{4000D010-9CC4-437E-A9AA-FA6667E8D313}" type="presOf" srcId="{3B9781F9-B59C-4BDF-9CA5-B9DEC3669EA9}" destId="{0F9F58FC-C684-4218-B7E0-892541C2D1CD}" srcOrd="0" destOrd="0" presId="urn:microsoft.com/office/officeart/2005/8/layout/chevronAccent+Icon"/>
    <dgm:cxn modelId="{F71A8BBA-FF40-45B3-9124-2D946A6C0429}" type="presParOf" srcId="{3112BDAA-E7FB-4CA7-808D-A44B98B03E40}" destId="{32BFEEC4-CD92-4328-8D73-F43A10348B34}" srcOrd="0" destOrd="0" presId="urn:microsoft.com/office/officeart/2005/8/layout/chevronAccent+Icon"/>
    <dgm:cxn modelId="{C9D44F9F-DDFD-4474-9FB1-A2A74ABEF9C5}" type="presParOf" srcId="{32BFEEC4-CD92-4328-8D73-F43A10348B34}" destId="{D0A9330F-ED2D-4754-9941-D732B6699A1E}" srcOrd="0" destOrd="0" presId="urn:microsoft.com/office/officeart/2005/8/layout/chevronAccent+Icon"/>
    <dgm:cxn modelId="{DAB80847-9803-4CEE-A931-6F690F310D12}" type="presParOf" srcId="{32BFEEC4-CD92-4328-8D73-F43A10348B34}" destId="{0F9F58FC-C684-4218-B7E0-892541C2D1CD}" srcOrd="1" destOrd="0" presId="urn:microsoft.com/office/officeart/2005/8/layout/chevronAccent+Icon"/>
    <dgm:cxn modelId="{845CFFE4-531B-498A-8D3F-2D5465A3EED0}" type="presParOf" srcId="{3112BDAA-E7FB-4CA7-808D-A44B98B03E40}" destId="{14AB6B9E-B9F7-4D0A-AB1A-33977EFECB8D}" srcOrd="1" destOrd="0" presId="urn:microsoft.com/office/officeart/2005/8/layout/chevronAccent+Icon"/>
    <dgm:cxn modelId="{D8271BED-38EC-481C-A9CC-B2C49AB5C46F}" type="presParOf" srcId="{3112BDAA-E7FB-4CA7-808D-A44B98B03E40}" destId="{1B745B4F-B7A7-44C5-9FE8-8CBF55101052}" srcOrd="2" destOrd="0" presId="urn:microsoft.com/office/officeart/2005/8/layout/chevronAccent+Icon"/>
    <dgm:cxn modelId="{E2408CF1-16E1-480B-B2EE-33A1DED7C9B5}" type="presParOf" srcId="{1B745B4F-B7A7-44C5-9FE8-8CBF55101052}" destId="{1E5E87EF-2792-484D-85A0-89D82344251D}" srcOrd="0" destOrd="0" presId="urn:microsoft.com/office/officeart/2005/8/layout/chevronAccent+Icon"/>
    <dgm:cxn modelId="{16C6B4A8-CF6F-45F3-B91F-CE0B67FA16D5}" type="presParOf" srcId="{1B745B4F-B7A7-44C5-9FE8-8CBF55101052}" destId="{71B11F4C-6BAF-4F4B-903D-224B53021B40}" srcOrd="1" destOrd="0" presId="urn:microsoft.com/office/officeart/2005/8/layout/chevronAccent+Icon"/>
    <dgm:cxn modelId="{1B713A18-C872-4996-83F3-C223D38FB81F}" type="presParOf" srcId="{3112BDAA-E7FB-4CA7-808D-A44B98B03E40}" destId="{40BEBD2E-BB4A-47D6-810E-405771A19877}" srcOrd="3" destOrd="0" presId="urn:microsoft.com/office/officeart/2005/8/layout/chevronAccent+Icon"/>
    <dgm:cxn modelId="{D7C1C06A-16FD-478A-8C47-40011C5F6785}" type="presParOf" srcId="{3112BDAA-E7FB-4CA7-808D-A44B98B03E40}" destId="{387CAC9E-4895-4F45-8B77-D5523C716A50}" srcOrd="4" destOrd="0" presId="urn:microsoft.com/office/officeart/2005/8/layout/chevronAccent+Icon"/>
    <dgm:cxn modelId="{817E1E50-0354-451E-9C35-F478D28C172C}" type="presParOf" srcId="{387CAC9E-4895-4F45-8B77-D5523C716A50}" destId="{63766169-31E1-47B7-87CF-C3C5E1EB58C5}" srcOrd="0" destOrd="0" presId="urn:microsoft.com/office/officeart/2005/8/layout/chevronAccent+Icon"/>
    <dgm:cxn modelId="{71431AEF-C527-4AA4-AEA5-91053484964B}" type="presParOf" srcId="{387CAC9E-4895-4F45-8B77-D5523C716A50}" destId="{B3D98466-2A36-4080-B2F8-A3FE8160EA7A}" srcOrd="1" destOrd="0" presId="urn:microsoft.com/office/officeart/2005/8/layout/chevronAccent+Icon"/>
    <dgm:cxn modelId="{ADB479B0-829F-49E3-99DB-6C86D594EBD2}" type="presParOf" srcId="{3112BDAA-E7FB-4CA7-808D-A44B98B03E40}" destId="{C69C0BE9-C02F-4257-935C-0516FFCA8AF7}" srcOrd="5" destOrd="0" presId="urn:microsoft.com/office/officeart/2005/8/layout/chevronAccent+Icon"/>
    <dgm:cxn modelId="{517CA773-7650-4475-949B-043557F21D5B}" type="presParOf" srcId="{3112BDAA-E7FB-4CA7-808D-A44B98B03E40}" destId="{74C75A93-64F3-4A44-BE86-9D0B621FBD8C}" srcOrd="6" destOrd="0" presId="urn:microsoft.com/office/officeart/2005/8/layout/chevronAccent+Icon"/>
    <dgm:cxn modelId="{DEFF0575-A3AD-485C-970F-1F17AF25F25B}" type="presParOf" srcId="{74C75A93-64F3-4A44-BE86-9D0B621FBD8C}" destId="{2BBF207A-B5C6-4106-911D-A78FAB70DD9A}" srcOrd="0" destOrd="0" presId="urn:microsoft.com/office/officeart/2005/8/layout/chevronAccent+Icon"/>
    <dgm:cxn modelId="{5CD65EA8-B7CB-424A-A2C6-111AC15B587F}" type="presParOf" srcId="{74C75A93-64F3-4A44-BE86-9D0B621FBD8C}" destId="{B2067E10-9C0C-40AB-8246-66675D49B833}"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9330F-ED2D-4754-9941-D732B6699A1E}">
      <dsp:nvSpPr>
        <dsp:cNvPr id="0" name=""/>
        <dsp:cNvSpPr/>
      </dsp:nvSpPr>
      <dsp:spPr>
        <a:xfrm>
          <a:off x="4265" y="1674867"/>
          <a:ext cx="2212154" cy="853891"/>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F58FC-C684-4218-B7E0-892541C2D1CD}">
      <dsp:nvSpPr>
        <dsp:cNvPr id="0" name=""/>
        <dsp:cNvSpPr/>
      </dsp:nvSpPr>
      <dsp:spPr>
        <a:xfrm>
          <a:off x="396571" y="1955477"/>
          <a:ext cx="2263244" cy="1236716"/>
        </a:xfrm>
        <a:prstGeom prst="roundRect">
          <a:avLst>
            <a:gd name="adj" fmla="val 10000"/>
          </a:avLst>
        </a:prstGeom>
        <a:solidFill>
          <a:schemeClr val="lt1">
            <a:alpha val="90000"/>
            <a:hueOff val="0"/>
            <a:satOff val="0"/>
            <a:lumOff val="0"/>
            <a:alphaOff val="0"/>
          </a:schemeClr>
        </a:solidFill>
        <a:ln w="25400" cap="flat" cmpd="sng" algn="ctr">
          <a:solidFill>
            <a:srgbClr val="5BAC26"/>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altLang="de-DE" sz="1600" kern="1200" noProof="0" dirty="0">
              <a:solidFill>
                <a:schemeClr val="bg1">
                  <a:lumMod val="65000"/>
                </a:schemeClr>
              </a:solidFill>
              <a:latin typeface="Tahoma" pitchFamily="34" charset="0"/>
            </a:rPr>
            <a:t>Rechtssicherheit herstellen, Regulierungslücken schließen</a:t>
          </a:r>
          <a:endParaRPr lang="de-DE" sz="1600" kern="1200" noProof="0" dirty="0"/>
        </a:p>
      </dsp:txBody>
      <dsp:txXfrm>
        <a:off x="432793" y="1991699"/>
        <a:ext cx="2190800" cy="1164272"/>
      </dsp:txXfrm>
    </dsp:sp>
    <dsp:sp modelId="{1E5E87EF-2792-484D-85A0-89D82344251D}">
      <dsp:nvSpPr>
        <dsp:cNvPr id="0" name=""/>
        <dsp:cNvSpPr/>
      </dsp:nvSpPr>
      <dsp:spPr>
        <a:xfrm>
          <a:off x="2728639" y="1674867"/>
          <a:ext cx="2212154" cy="853891"/>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11F4C-6BAF-4F4B-903D-224B53021B40}">
      <dsp:nvSpPr>
        <dsp:cNvPr id="0" name=""/>
        <dsp:cNvSpPr/>
      </dsp:nvSpPr>
      <dsp:spPr>
        <a:xfrm>
          <a:off x="3120945" y="1955477"/>
          <a:ext cx="2263244" cy="1236716"/>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kern="1200" noProof="0" dirty="0">
              <a:solidFill>
                <a:schemeClr val="bg1">
                  <a:lumMod val="65000"/>
                </a:schemeClr>
              </a:solidFill>
              <a:latin typeface="Tahoma" pitchFamily="34" charset="0"/>
            </a:rPr>
            <a:t>Angebote der Arbeitsförderung besser sichtbar machen</a:t>
          </a:r>
        </a:p>
      </dsp:txBody>
      <dsp:txXfrm>
        <a:off x="3157167" y="1991699"/>
        <a:ext cx="2190800" cy="1164272"/>
      </dsp:txXfrm>
    </dsp:sp>
    <dsp:sp modelId="{63766169-31E1-47B7-87CF-C3C5E1EB58C5}">
      <dsp:nvSpPr>
        <dsp:cNvPr id="0" name=""/>
        <dsp:cNvSpPr/>
      </dsp:nvSpPr>
      <dsp:spPr>
        <a:xfrm>
          <a:off x="5453012" y="1674867"/>
          <a:ext cx="2212154" cy="853891"/>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98466-2A36-4080-B2F8-A3FE8160EA7A}">
      <dsp:nvSpPr>
        <dsp:cNvPr id="0" name=""/>
        <dsp:cNvSpPr/>
      </dsp:nvSpPr>
      <dsp:spPr>
        <a:xfrm>
          <a:off x="5845319" y="1955477"/>
          <a:ext cx="2263244" cy="1236716"/>
        </a:xfrm>
        <a:prstGeom prst="roundRect">
          <a:avLst>
            <a:gd name="adj" fmla="val 10000"/>
          </a:avLst>
        </a:prstGeom>
        <a:solidFill>
          <a:schemeClr val="lt1">
            <a:alpha val="90000"/>
            <a:hueOff val="0"/>
            <a:satOff val="0"/>
            <a:lumOff val="0"/>
            <a:alphaOff val="0"/>
          </a:schemeClr>
        </a:solidFill>
        <a:ln w="25400" cap="flat" cmpd="sng" algn="ctr">
          <a:solidFill>
            <a:srgbClr val="5BAC26"/>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altLang="de-DE" sz="1600" kern="1200" noProof="0" dirty="0">
              <a:solidFill>
                <a:schemeClr val="bg1">
                  <a:lumMod val="65000"/>
                </a:schemeClr>
              </a:solidFill>
              <a:latin typeface="Tahoma" pitchFamily="34" charset="0"/>
            </a:rPr>
            <a:t>Angebote an erwerbstätige ausl. Arbeitskräfte anpassen</a:t>
          </a:r>
        </a:p>
      </dsp:txBody>
      <dsp:txXfrm>
        <a:off x="5881541" y="1991699"/>
        <a:ext cx="2190800" cy="1164272"/>
      </dsp:txXfrm>
    </dsp:sp>
    <dsp:sp modelId="{886A9ED7-1375-4577-9123-D9A0FE60ACED}">
      <dsp:nvSpPr>
        <dsp:cNvPr id="0" name=""/>
        <dsp:cNvSpPr/>
      </dsp:nvSpPr>
      <dsp:spPr>
        <a:xfrm>
          <a:off x="8177386" y="1674867"/>
          <a:ext cx="2212154" cy="853891"/>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4D708-F27A-4AF9-A0AF-C5F50414C426}">
      <dsp:nvSpPr>
        <dsp:cNvPr id="0" name=""/>
        <dsp:cNvSpPr/>
      </dsp:nvSpPr>
      <dsp:spPr>
        <a:xfrm>
          <a:off x="8569692" y="1955477"/>
          <a:ext cx="2263244" cy="1236716"/>
        </a:xfrm>
        <a:prstGeom prst="roundRect">
          <a:avLst>
            <a:gd name="adj" fmla="val 10000"/>
          </a:avLst>
        </a:prstGeom>
        <a:solidFill>
          <a:schemeClr val="lt1">
            <a:alpha val="90000"/>
            <a:hueOff val="0"/>
            <a:satOff val="0"/>
            <a:lumOff val="0"/>
            <a:alphaOff val="0"/>
          </a:schemeClr>
        </a:solidFill>
        <a:ln w="25400" cap="flat" cmpd="sng" algn="ctr">
          <a:solidFill>
            <a:srgbClr val="5BAC26"/>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altLang="de-DE" sz="1600" kern="1200" noProof="0" dirty="0">
              <a:solidFill>
                <a:schemeClr val="bg1">
                  <a:lumMod val="65000"/>
                </a:schemeClr>
              </a:solidFill>
              <a:latin typeface="Tahoma" pitchFamily="34" charset="0"/>
            </a:rPr>
            <a:t>Zusammenarbeit zw. Leistungsbehörden und Beratungs-institutionen verbessern</a:t>
          </a:r>
        </a:p>
      </dsp:txBody>
      <dsp:txXfrm>
        <a:off x="8605914" y="1991699"/>
        <a:ext cx="2190800" cy="1164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9330F-ED2D-4754-9941-D732B6699A1E}">
      <dsp:nvSpPr>
        <dsp:cNvPr id="0" name=""/>
        <dsp:cNvSpPr/>
      </dsp:nvSpPr>
      <dsp:spPr>
        <a:xfrm>
          <a:off x="4265" y="1674867"/>
          <a:ext cx="2212154" cy="853891"/>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F58FC-C684-4218-B7E0-892541C2D1CD}">
      <dsp:nvSpPr>
        <dsp:cNvPr id="0" name=""/>
        <dsp:cNvSpPr/>
      </dsp:nvSpPr>
      <dsp:spPr>
        <a:xfrm>
          <a:off x="396571" y="1955477"/>
          <a:ext cx="2263244" cy="1236716"/>
        </a:xfrm>
        <a:prstGeom prst="roundRect">
          <a:avLst>
            <a:gd name="adj" fmla="val 10000"/>
          </a:avLst>
        </a:prstGeom>
        <a:solidFill>
          <a:schemeClr val="lt1">
            <a:alpha val="90000"/>
            <a:hueOff val="0"/>
            <a:satOff val="0"/>
            <a:lumOff val="0"/>
            <a:alphaOff val="0"/>
          </a:schemeClr>
        </a:solidFill>
        <a:ln w="25400" cap="flat" cmpd="sng" algn="ctr">
          <a:solidFill>
            <a:srgbClr val="5BAC26"/>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altLang="de-DE" sz="1600" kern="1200" noProof="0" dirty="0">
              <a:solidFill>
                <a:schemeClr val="bg1">
                  <a:lumMod val="65000"/>
                </a:schemeClr>
              </a:solidFill>
              <a:latin typeface="Tahoma" pitchFamily="34" charset="0"/>
            </a:rPr>
            <a:t>Anerkennungs-beratung verstetigen</a:t>
          </a:r>
          <a:endParaRPr lang="de-DE" sz="1600" kern="1200" noProof="0" dirty="0"/>
        </a:p>
      </dsp:txBody>
      <dsp:txXfrm>
        <a:off x="432793" y="1991699"/>
        <a:ext cx="2190800" cy="1164272"/>
      </dsp:txXfrm>
    </dsp:sp>
    <dsp:sp modelId="{1E5E87EF-2792-484D-85A0-89D82344251D}">
      <dsp:nvSpPr>
        <dsp:cNvPr id="0" name=""/>
        <dsp:cNvSpPr/>
      </dsp:nvSpPr>
      <dsp:spPr>
        <a:xfrm>
          <a:off x="2728639" y="1674867"/>
          <a:ext cx="2212154" cy="853891"/>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11F4C-6BAF-4F4B-903D-224B53021B40}">
      <dsp:nvSpPr>
        <dsp:cNvPr id="0" name=""/>
        <dsp:cNvSpPr/>
      </dsp:nvSpPr>
      <dsp:spPr>
        <a:xfrm>
          <a:off x="3120945" y="1955477"/>
          <a:ext cx="2263244" cy="1236716"/>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kern="1200" noProof="0" dirty="0">
              <a:solidFill>
                <a:schemeClr val="bg1">
                  <a:lumMod val="65000"/>
                </a:schemeClr>
              </a:solidFill>
              <a:latin typeface="Tahoma" pitchFamily="34" charset="0"/>
            </a:rPr>
            <a:t>Anerkennungs-verfahren weiter vereinheitlichen und Anforderungen standardisieren</a:t>
          </a:r>
        </a:p>
      </dsp:txBody>
      <dsp:txXfrm>
        <a:off x="3157167" y="1991699"/>
        <a:ext cx="2190800" cy="1164272"/>
      </dsp:txXfrm>
    </dsp:sp>
    <dsp:sp modelId="{63766169-31E1-47B7-87CF-C3C5E1EB58C5}">
      <dsp:nvSpPr>
        <dsp:cNvPr id="0" name=""/>
        <dsp:cNvSpPr/>
      </dsp:nvSpPr>
      <dsp:spPr>
        <a:xfrm>
          <a:off x="5453012" y="1674867"/>
          <a:ext cx="2212154" cy="853891"/>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98466-2A36-4080-B2F8-A3FE8160EA7A}">
      <dsp:nvSpPr>
        <dsp:cNvPr id="0" name=""/>
        <dsp:cNvSpPr/>
      </dsp:nvSpPr>
      <dsp:spPr>
        <a:xfrm>
          <a:off x="5845319" y="1955477"/>
          <a:ext cx="2263244" cy="1236716"/>
        </a:xfrm>
        <a:prstGeom prst="roundRect">
          <a:avLst>
            <a:gd name="adj" fmla="val 10000"/>
          </a:avLst>
        </a:prstGeom>
        <a:solidFill>
          <a:schemeClr val="lt1">
            <a:alpha val="90000"/>
            <a:hueOff val="0"/>
            <a:satOff val="0"/>
            <a:lumOff val="0"/>
            <a:alphaOff val="0"/>
          </a:schemeClr>
        </a:solidFill>
        <a:ln w="25400" cap="flat" cmpd="sng" algn="ctr">
          <a:solidFill>
            <a:srgbClr val="5BAC26"/>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altLang="de-DE" sz="1600" kern="1200" noProof="0" dirty="0">
              <a:solidFill>
                <a:schemeClr val="bg1">
                  <a:lumMod val="65000"/>
                </a:schemeClr>
              </a:solidFill>
              <a:latin typeface="Tahoma" pitchFamily="34" charset="0"/>
            </a:rPr>
            <a:t> Förder- </a:t>
          </a:r>
          <a:r>
            <a:rPr lang="de-DE" altLang="de-DE" sz="1600" kern="1200" noProof="0" dirty="0" err="1">
              <a:solidFill>
                <a:schemeClr val="bg1">
                  <a:lumMod val="65000"/>
                </a:schemeClr>
              </a:solidFill>
              <a:latin typeface="Tahoma" pitchFamily="34" charset="0"/>
            </a:rPr>
            <a:t>möglichkeiten</a:t>
          </a:r>
          <a:r>
            <a:rPr lang="de-DE" altLang="de-DE" sz="1600" kern="1200" noProof="0" dirty="0">
              <a:solidFill>
                <a:schemeClr val="bg1">
                  <a:lumMod val="65000"/>
                </a:schemeClr>
              </a:solidFill>
              <a:latin typeface="Tahoma" pitchFamily="34" charset="0"/>
            </a:rPr>
            <a:t> ausbauen</a:t>
          </a:r>
        </a:p>
      </dsp:txBody>
      <dsp:txXfrm>
        <a:off x="5881541" y="1991699"/>
        <a:ext cx="2190800" cy="1164272"/>
      </dsp:txXfrm>
    </dsp:sp>
    <dsp:sp modelId="{886A9ED7-1375-4577-9123-D9A0FE60ACED}">
      <dsp:nvSpPr>
        <dsp:cNvPr id="0" name=""/>
        <dsp:cNvSpPr/>
      </dsp:nvSpPr>
      <dsp:spPr>
        <a:xfrm>
          <a:off x="8177386" y="1674867"/>
          <a:ext cx="2212154" cy="853891"/>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4D708-F27A-4AF9-A0AF-C5F50414C426}">
      <dsp:nvSpPr>
        <dsp:cNvPr id="0" name=""/>
        <dsp:cNvSpPr/>
      </dsp:nvSpPr>
      <dsp:spPr>
        <a:xfrm>
          <a:off x="8569692" y="1955477"/>
          <a:ext cx="2263244" cy="1236716"/>
        </a:xfrm>
        <a:prstGeom prst="roundRect">
          <a:avLst>
            <a:gd name="adj" fmla="val 10000"/>
          </a:avLst>
        </a:prstGeom>
        <a:solidFill>
          <a:schemeClr val="lt1">
            <a:alpha val="90000"/>
            <a:hueOff val="0"/>
            <a:satOff val="0"/>
            <a:lumOff val="0"/>
            <a:alphaOff val="0"/>
          </a:schemeClr>
        </a:solidFill>
        <a:ln w="25400" cap="flat" cmpd="sng" algn="ctr">
          <a:solidFill>
            <a:srgbClr val="5BAC26"/>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altLang="de-DE" sz="1600" kern="1200" noProof="0" dirty="0">
              <a:solidFill>
                <a:schemeClr val="bg1">
                  <a:lumMod val="65000"/>
                </a:schemeClr>
              </a:solidFill>
              <a:latin typeface="Tahoma" pitchFamily="34" charset="0"/>
            </a:rPr>
            <a:t>Mehrsprachigkeit im Anerkennungs-verfahren verstärken</a:t>
          </a:r>
        </a:p>
      </dsp:txBody>
      <dsp:txXfrm>
        <a:off x="8605914" y="1991699"/>
        <a:ext cx="2190800" cy="1164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9330F-ED2D-4754-9941-D732B6699A1E}">
      <dsp:nvSpPr>
        <dsp:cNvPr id="0" name=""/>
        <dsp:cNvSpPr/>
      </dsp:nvSpPr>
      <dsp:spPr>
        <a:xfrm>
          <a:off x="3826" y="1487660"/>
          <a:ext cx="1984324" cy="765949"/>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F58FC-C684-4218-B7E0-892541C2D1CD}">
      <dsp:nvSpPr>
        <dsp:cNvPr id="0" name=""/>
        <dsp:cNvSpPr/>
      </dsp:nvSpPr>
      <dsp:spPr>
        <a:xfrm>
          <a:off x="355729" y="1739370"/>
          <a:ext cx="2030153" cy="1109347"/>
        </a:xfrm>
        <a:prstGeom prst="roundRect">
          <a:avLst>
            <a:gd name="adj" fmla="val 10000"/>
          </a:avLst>
        </a:prstGeom>
        <a:solidFill>
          <a:schemeClr val="lt1">
            <a:alpha val="90000"/>
            <a:hueOff val="0"/>
            <a:satOff val="0"/>
            <a:lumOff val="0"/>
            <a:alphaOff val="0"/>
          </a:schemeClr>
        </a:solidFill>
        <a:ln w="25400" cap="flat" cmpd="sng" algn="ctr">
          <a:solidFill>
            <a:srgbClr val="5BAC26"/>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altLang="de-DE" sz="1600" kern="1200" noProof="0" dirty="0">
              <a:solidFill>
                <a:schemeClr val="bg1">
                  <a:lumMod val="65000"/>
                </a:schemeClr>
              </a:solidFill>
              <a:latin typeface="Tahoma" pitchFamily="34" charset="0"/>
            </a:rPr>
            <a:t>Datenlage zu ausländischen Arbeitskräften in D verbessern</a:t>
          </a:r>
          <a:endParaRPr lang="de-DE" sz="1600" kern="1200" noProof="0" dirty="0"/>
        </a:p>
      </dsp:txBody>
      <dsp:txXfrm>
        <a:off x="388221" y="1771862"/>
        <a:ext cx="1965169" cy="1044363"/>
      </dsp:txXfrm>
    </dsp:sp>
    <dsp:sp modelId="{1E5E87EF-2792-484D-85A0-89D82344251D}">
      <dsp:nvSpPr>
        <dsp:cNvPr id="0" name=""/>
        <dsp:cNvSpPr/>
      </dsp:nvSpPr>
      <dsp:spPr>
        <a:xfrm>
          <a:off x="2447616" y="1487660"/>
          <a:ext cx="1984324" cy="765949"/>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11F4C-6BAF-4F4B-903D-224B53021B40}">
      <dsp:nvSpPr>
        <dsp:cNvPr id="0" name=""/>
        <dsp:cNvSpPr/>
      </dsp:nvSpPr>
      <dsp:spPr>
        <a:xfrm>
          <a:off x="2799519" y="1739370"/>
          <a:ext cx="2030153" cy="1109347"/>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kern="1200" noProof="0" dirty="0">
              <a:solidFill>
                <a:schemeClr val="bg1">
                  <a:lumMod val="65000"/>
                </a:schemeClr>
              </a:solidFill>
              <a:latin typeface="Tahoma" pitchFamily="34" charset="0"/>
            </a:rPr>
            <a:t>Zugang zu Aufenthalts-sicherheit erhöhen</a:t>
          </a:r>
        </a:p>
      </dsp:txBody>
      <dsp:txXfrm>
        <a:off x="2832011" y="1771862"/>
        <a:ext cx="1965169" cy="1044363"/>
      </dsp:txXfrm>
    </dsp:sp>
    <dsp:sp modelId="{63766169-31E1-47B7-87CF-C3C5E1EB58C5}">
      <dsp:nvSpPr>
        <dsp:cNvPr id="0" name=""/>
        <dsp:cNvSpPr/>
      </dsp:nvSpPr>
      <dsp:spPr>
        <a:xfrm>
          <a:off x="4891407" y="1487660"/>
          <a:ext cx="1984324" cy="765949"/>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98466-2A36-4080-B2F8-A3FE8160EA7A}">
      <dsp:nvSpPr>
        <dsp:cNvPr id="0" name=""/>
        <dsp:cNvSpPr/>
      </dsp:nvSpPr>
      <dsp:spPr>
        <a:xfrm>
          <a:off x="5243310" y="1739370"/>
          <a:ext cx="2030153" cy="1109347"/>
        </a:xfrm>
        <a:prstGeom prst="roundRect">
          <a:avLst>
            <a:gd name="adj" fmla="val 10000"/>
          </a:avLst>
        </a:prstGeom>
        <a:solidFill>
          <a:schemeClr val="lt1">
            <a:alpha val="90000"/>
            <a:hueOff val="0"/>
            <a:satOff val="0"/>
            <a:lumOff val="0"/>
            <a:alphaOff val="0"/>
          </a:schemeClr>
        </a:solidFill>
        <a:ln w="25400" cap="flat" cmpd="sng" algn="ctr">
          <a:solidFill>
            <a:srgbClr val="5BAC26"/>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altLang="de-DE" sz="1600" kern="1200" noProof="0" dirty="0">
              <a:solidFill>
                <a:schemeClr val="bg1">
                  <a:lumMod val="65000"/>
                </a:schemeClr>
              </a:solidFill>
              <a:latin typeface="Tahoma" pitchFamily="34" charset="0"/>
            </a:rPr>
            <a:t>Staatliche Vermittlung und Kontrolle stärken</a:t>
          </a:r>
        </a:p>
      </dsp:txBody>
      <dsp:txXfrm>
        <a:off x="5275802" y="1771862"/>
        <a:ext cx="1965169" cy="1044363"/>
      </dsp:txXfrm>
    </dsp:sp>
    <dsp:sp modelId="{2BBF207A-B5C6-4106-911D-A78FAB70DD9A}">
      <dsp:nvSpPr>
        <dsp:cNvPr id="0" name=""/>
        <dsp:cNvSpPr/>
      </dsp:nvSpPr>
      <dsp:spPr>
        <a:xfrm>
          <a:off x="7335197" y="1487660"/>
          <a:ext cx="1984324" cy="765949"/>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67E10-9C0C-40AB-8246-66675D49B833}">
      <dsp:nvSpPr>
        <dsp:cNvPr id="0" name=""/>
        <dsp:cNvSpPr/>
      </dsp:nvSpPr>
      <dsp:spPr>
        <a:xfrm>
          <a:off x="7687100" y="1739370"/>
          <a:ext cx="2030153" cy="1109347"/>
        </a:xfrm>
        <a:prstGeom prst="roundRect">
          <a:avLst>
            <a:gd name="adj" fmla="val 10000"/>
          </a:avLst>
        </a:prstGeom>
        <a:solidFill>
          <a:schemeClr val="lt1">
            <a:alpha val="90000"/>
            <a:hueOff val="0"/>
            <a:satOff val="0"/>
            <a:lumOff val="0"/>
            <a:alphaOff val="0"/>
          </a:schemeClr>
        </a:solidFill>
        <a:ln w="25400" cap="flat" cmpd="sng" algn="ctr">
          <a:solidFill>
            <a:srgbClr val="5BAC26"/>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de-DE" sz="1600" kern="1200" dirty="0">
              <a:solidFill>
                <a:schemeClr val="bg1">
                  <a:lumMod val="65000"/>
                </a:schemeClr>
              </a:solidFill>
              <a:latin typeface="Tahoma" pitchFamily="34" charset="0"/>
            </a:rPr>
            <a:t>Private </a:t>
          </a:r>
          <a:r>
            <a:rPr lang="de-DE" altLang="de-DE" sz="1600" kern="1200" noProof="0" dirty="0">
              <a:solidFill>
                <a:schemeClr val="bg1">
                  <a:lumMod val="65000"/>
                </a:schemeClr>
              </a:solidFill>
              <a:latin typeface="Tahoma" pitchFamily="34" charset="0"/>
            </a:rPr>
            <a:t>Vermittlungs-agenturen verbindlich regulieren</a:t>
          </a:r>
        </a:p>
      </dsp:txBody>
      <dsp:txXfrm>
        <a:off x="7719592" y="1771862"/>
        <a:ext cx="1965169" cy="1044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9330F-ED2D-4754-9941-D732B6699A1E}">
      <dsp:nvSpPr>
        <dsp:cNvPr id="0" name=""/>
        <dsp:cNvSpPr/>
      </dsp:nvSpPr>
      <dsp:spPr>
        <a:xfrm>
          <a:off x="4081" y="1568723"/>
          <a:ext cx="2116613" cy="817012"/>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F58FC-C684-4218-B7E0-892541C2D1CD}">
      <dsp:nvSpPr>
        <dsp:cNvPr id="0" name=""/>
        <dsp:cNvSpPr/>
      </dsp:nvSpPr>
      <dsp:spPr>
        <a:xfrm>
          <a:off x="379444" y="1837214"/>
          <a:ext cx="2165496" cy="1183304"/>
        </a:xfrm>
        <a:prstGeom prst="roundRect">
          <a:avLst>
            <a:gd name="adj" fmla="val 10000"/>
          </a:avLst>
        </a:prstGeom>
        <a:solidFill>
          <a:schemeClr val="lt1">
            <a:alpha val="90000"/>
            <a:hueOff val="0"/>
            <a:satOff val="0"/>
            <a:lumOff val="0"/>
            <a:alphaOff val="0"/>
          </a:schemeClr>
        </a:solidFill>
        <a:ln w="25400" cap="flat" cmpd="sng" algn="ctr">
          <a:solidFill>
            <a:srgbClr val="5BAC26"/>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altLang="de-DE" sz="1600" kern="1200" noProof="0" dirty="0">
              <a:solidFill>
                <a:schemeClr val="bg1">
                  <a:lumMod val="65000"/>
                </a:schemeClr>
              </a:solidFill>
              <a:latin typeface="Tahoma" pitchFamily="34" charset="0"/>
            </a:rPr>
            <a:t>Arbeitsgerichte von der Übermittlungs-pflicht ausnehmen</a:t>
          </a:r>
          <a:endParaRPr lang="de-DE" sz="1600" kern="1200" noProof="0" dirty="0"/>
        </a:p>
      </dsp:txBody>
      <dsp:txXfrm>
        <a:off x="414102" y="1871872"/>
        <a:ext cx="2096180" cy="1113988"/>
      </dsp:txXfrm>
    </dsp:sp>
    <dsp:sp modelId="{1E5E87EF-2792-484D-85A0-89D82344251D}">
      <dsp:nvSpPr>
        <dsp:cNvPr id="0" name=""/>
        <dsp:cNvSpPr/>
      </dsp:nvSpPr>
      <dsp:spPr>
        <a:xfrm>
          <a:off x="2610791" y="1568723"/>
          <a:ext cx="2116613" cy="817012"/>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11F4C-6BAF-4F4B-903D-224B53021B40}">
      <dsp:nvSpPr>
        <dsp:cNvPr id="0" name=""/>
        <dsp:cNvSpPr/>
      </dsp:nvSpPr>
      <dsp:spPr>
        <a:xfrm>
          <a:off x="2986154" y="1837214"/>
          <a:ext cx="2165496" cy="1183304"/>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kern="1200" noProof="0" dirty="0">
              <a:solidFill>
                <a:schemeClr val="bg1">
                  <a:lumMod val="65000"/>
                </a:schemeClr>
              </a:solidFill>
              <a:latin typeface="Tahoma" pitchFamily="34" charset="0"/>
            </a:rPr>
            <a:t>Kollektiven Rechtsschutz durch ein Verbandsklage-recht prüfen</a:t>
          </a:r>
        </a:p>
      </dsp:txBody>
      <dsp:txXfrm>
        <a:off x="3020812" y="1871872"/>
        <a:ext cx="2096180" cy="1113988"/>
      </dsp:txXfrm>
    </dsp:sp>
    <dsp:sp modelId="{63766169-31E1-47B7-87CF-C3C5E1EB58C5}">
      <dsp:nvSpPr>
        <dsp:cNvPr id="0" name=""/>
        <dsp:cNvSpPr/>
      </dsp:nvSpPr>
      <dsp:spPr>
        <a:xfrm>
          <a:off x="5217501" y="1568723"/>
          <a:ext cx="2116613" cy="817012"/>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98466-2A36-4080-B2F8-A3FE8160EA7A}">
      <dsp:nvSpPr>
        <dsp:cNvPr id="0" name=""/>
        <dsp:cNvSpPr/>
      </dsp:nvSpPr>
      <dsp:spPr>
        <a:xfrm>
          <a:off x="5592864" y="1837214"/>
          <a:ext cx="2165496" cy="1183304"/>
        </a:xfrm>
        <a:prstGeom prst="roundRect">
          <a:avLst>
            <a:gd name="adj" fmla="val 10000"/>
          </a:avLst>
        </a:prstGeom>
        <a:solidFill>
          <a:schemeClr val="lt1">
            <a:alpha val="90000"/>
            <a:hueOff val="0"/>
            <a:satOff val="0"/>
            <a:lumOff val="0"/>
            <a:alphaOff val="0"/>
          </a:schemeClr>
        </a:solidFill>
        <a:ln w="25400" cap="flat" cmpd="sng" algn="ctr">
          <a:solidFill>
            <a:srgbClr val="5BAC26"/>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altLang="de-DE" sz="1600" kern="1200" noProof="0" dirty="0">
              <a:solidFill>
                <a:schemeClr val="bg1">
                  <a:lumMod val="65000"/>
                </a:schemeClr>
              </a:solidFill>
              <a:latin typeface="Tahoma" pitchFamily="34" charset="0"/>
            </a:rPr>
            <a:t>Gewerkschaften stärker  öffnen</a:t>
          </a:r>
        </a:p>
      </dsp:txBody>
      <dsp:txXfrm>
        <a:off x="5627522" y="1871872"/>
        <a:ext cx="2096180" cy="1113988"/>
      </dsp:txXfrm>
    </dsp:sp>
    <dsp:sp modelId="{2BBF207A-B5C6-4106-911D-A78FAB70DD9A}">
      <dsp:nvSpPr>
        <dsp:cNvPr id="0" name=""/>
        <dsp:cNvSpPr/>
      </dsp:nvSpPr>
      <dsp:spPr>
        <a:xfrm>
          <a:off x="7824211" y="1568723"/>
          <a:ext cx="2116613" cy="817012"/>
        </a:xfrm>
        <a:prstGeom prst="chevron">
          <a:avLst>
            <a:gd name="adj" fmla="val 40000"/>
          </a:avLst>
        </a:prstGeom>
        <a:solidFill>
          <a:srgbClr val="5BAC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67E10-9C0C-40AB-8246-66675D49B833}">
      <dsp:nvSpPr>
        <dsp:cNvPr id="0" name=""/>
        <dsp:cNvSpPr/>
      </dsp:nvSpPr>
      <dsp:spPr>
        <a:xfrm>
          <a:off x="8199574" y="1837214"/>
          <a:ext cx="2165496" cy="1183304"/>
        </a:xfrm>
        <a:prstGeom prst="roundRect">
          <a:avLst>
            <a:gd name="adj" fmla="val 10000"/>
          </a:avLst>
        </a:prstGeom>
        <a:solidFill>
          <a:schemeClr val="lt1">
            <a:alpha val="90000"/>
            <a:hueOff val="0"/>
            <a:satOff val="0"/>
            <a:lumOff val="0"/>
            <a:alphaOff val="0"/>
          </a:schemeClr>
        </a:solidFill>
        <a:ln w="25400" cap="flat" cmpd="sng" algn="ctr">
          <a:solidFill>
            <a:srgbClr val="5BAC26"/>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altLang="de-DE" sz="1600" kern="1200" noProof="0" dirty="0">
              <a:solidFill>
                <a:schemeClr val="bg1">
                  <a:lumMod val="65000"/>
                </a:schemeClr>
              </a:solidFill>
              <a:latin typeface="Tahoma" pitchFamily="34" charset="0"/>
            </a:rPr>
            <a:t>Betriebliche Mitbestimmung stärken und ‚</a:t>
          </a:r>
          <a:r>
            <a:rPr lang="de-DE" altLang="de-DE" sz="1600" kern="1200" noProof="0" dirty="0" err="1">
              <a:solidFill>
                <a:schemeClr val="bg1">
                  <a:lumMod val="65000"/>
                </a:schemeClr>
              </a:solidFill>
              <a:latin typeface="Tahoma" pitchFamily="34" charset="0"/>
            </a:rPr>
            <a:t>union</a:t>
          </a:r>
          <a:r>
            <a:rPr lang="de-DE" altLang="de-DE" sz="1600" kern="1200" noProof="0" dirty="0">
              <a:solidFill>
                <a:schemeClr val="bg1">
                  <a:lumMod val="65000"/>
                </a:schemeClr>
              </a:solidFill>
              <a:latin typeface="Tahoma" pitchFamily="34" charset="0"/>
            </a:rPr>
            <a:t> </a:t>
          </a:r>
          <a:r>
            <a:rPr lang="de-DE" altLang="de-DE" sz="1600" kern="1200" noProof="0" dirty="0" err="1">
              <a:solidFill>
                <a:schemeClr val="bg1">
                  <a:lumMod val="65000"/>
                </a:schemeClr>
              </a:solidFill>
              <a:latin typeface="Tahoma" pitchFamily="34" charset="0"/>
            </a:rPr>
            <a:t>busting</a:t>
          </a:r>
          <a:r>
            <a:rPr lang="de-DE" altLang="de-DE" sz="1600" kern="1200" noProof="0" dirty="0">
              <a:solidFill>
                <a:schemeClr val="bg1">
                  <a:lumMod val="65000"/>
                </a:schemeClr>
              </a:solidFill>
              <a:latin typeface="Tahoma" pitchFamily="34" charset="0"/>
            </a:rPr>
            <a:t>‘ unterbinden</a:t>
          </a:r>
        </a:p>
      </dsp:txBody>
      <dsp:txXfrm>
        <a:off x="8234232" y="1871872"/>
        <a:ext cx="2096180" cy="11139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9201" cy="512304"/>
          </a:xfrm>
          <a:prstGeom prst="rect">
            <a:avLst/>
          </a:prstGeom>
        </p:spPr>
        <p:txBody>
          <a:bodyPr vert="horz" lIns="94792" tIns="47396" rIns="94792" bIns="47396" rtlCol="0"/>
          <a:lstStyle>
            <a:lvl1pPr algn="l">
              <a:defRPr sz="1200">
                <a:latin typeface="Tahoma" panose="020B0604030504040204" pitchFamily="34" charset="0"/>
                <a:ea typeface="+mn-ea"/>
                <a:cs typeface="Arial" panose="020B0604020202020204" pitchFamily="34" charset="0"/>
              </a:defRPr>
            </a:lvl1pPr>
          </a:lstStyle>
          <a:p>
            <a:pPr>
              <a:defRPr/>
            </a:pPr>
            <a:endParaRPr lang="de-DE"/>
          </a:p>
        </p:txBody>
      </p:sp>
      <p:sp>
        <p:nvSpPr>
          <p:cNvPr id="3" name="Datumsplatzhalter 2"/>
          <p:cNvSpPr>
            <a:spLocks noGrp="1"/>
          </p:cNvSpPr>
          <p:nvPr>
            <p:ph type="dt" sz="quarter" idx="1"/>
          </p:nvPr>
        </p:nvSpPr>
        <p:spPr>
          <a:xfrm>
            <a:off x="4023204" y="0"/>
            <a:ext cx="3079201" cy="512304"/>
          </a:xfrm>
          <a:prstGeom prst="rect">
            <a:avLst/>
          </a:prstGeom>
        </p:spPr>
        <p:txBody>
          <a:bodyPr vert="horz" wrap="square" lIns="94792" tIns="47396" rIns="94792" bIns="47396" numCol="1" anchor="t" anchorCtr="0" compatLnSpc="1">
            <a:prstTxWarp prst="textNoShape">
              <a:avLst/>
            </a:prstTxWarp>
          </a:bodyPr>
          <a:lstStyle>
            <a:lvl1pPr algn="r">
              <a:defRPr sz="1200">
                <a:cs typeface="Arial" panose="020B0604020202020204" pitchFamily="34" charset="0"/>
              </a:defRPr>
            </a:lvl1pPr>
          </a:lstStyle>
          <a:p>
            <a:pPr>
              <a:defRPr/>
            </a:pPr>
            <a:fld id="{0F0E6812-31F6-4B6C-AAE0-0B97C249A576}" type="datetime1">
              <a:rPr lang="de-DE" altLang="de-DE"/>
              <a:pPr>
                <a:defRPr/>
              </a:pPr>
              <a:t>11.07.2023</a:t>
            </a:fld>
            <a:endParaRPr lang="de-DE" altLang="de-DE"/>
          </a:p>
        </p:txBody>
      </p:sp>
      <p:sp>
        <p:nvSpPr>
          <p:cNvPr id="4" name="Fußzeilenplatzhalter 3"/>
          <p:cNvSpPr>
            <a:spLocks noGrp="1"/>
          </p:cNvSpPr>
          <p:nvPr>
            <p:ph type="ftr" sz="quarter" idx="2"/>
          </p:nvPr>
        </p:nvSpPr>
        <p:spPr>
          <a:xfrm>
            <a:off x="0" y="9722309"/>
            <a:ext cx="3079201" cy="512304"/>
          </a:xfrm>
          <a:prstGeom prst="rect">
            <a:avLst/>
          </a:prstGeom>
        </p:spPr>
        <p:txBody>
          <a:bodyPr vert="horz" lIns="94792" tIns="47396" rIns="94792" bIns="47396" rtlCol="0" anchor="b"/>
          <a:lstStyle>
            <a:lvl1pPr algn="l">
              <a:defRPr sz="1200">
                <a:latin typeface="Tahoma" panose="020B0604030504040204" pitchFamily="34" charset="0"/>
                <a:ea typeface="+mn-ea"/>
                <a:cs typeface="Arial" panose="020B0604020202020204" pitchFamily="34" charset="0"/>
              </a:defRPr>
            </a:lvl1pPr>
          </a:lstStyle>
          <a:p>
            <a:pPr>
              <a:defRPr/>
            </a:pPr>
            <a:endParaRPr lang="de-DE"/>
          </a:p>
        </p:txBody>
      </p:sp>
      <p:sp>
        <p:nvSpPr>
          <p:cNvPr id="5" name="Foliennummernplatzhalter 4"/>
          <p:cNvSpPr>
            <a:spLocks noGrp="1"/>
          </p:cNvSpPr>
          <p:nvPr>
            <p:ph type="sldNum" sz="quarter" idx="3"/>
          </p:nvPr>
        </p:nvSpPr>
        <p:spPr>
          <a:xfrm>
            <a:off x="4023204" y="9722309"/>
            <a:ext cx="3079201" cy="512304"/>
          </a:xfrm>
          <a:prstGeom prst="rect">
            <a:avLst/>
          </a:prstGeom>
        </p:spPr>
        <p:txBody>
          <a:bodyPr vert="horz" wrap="square" lIns="94792" tIns="47396" rIns="94792" bIns="47396" numCol="1" anchor="b" anchorCtr="0" compatLnSpc="1">
            <a:prstTxWarp prst="textNoShape">
              <a:avLst/>
            </a:prstTxWarp>
          </a:bodyPr>
          <a:lstStyle>
            <a:lvl1pPr algn="r">
              <a:defRPr sz="1200">
                <a:cs typeface="Arial" panose="020B0604020202020204" pitchFamily="34" charset="0"/>
              </a:defRPr>
            </a:lvl1pPr>
          </a:lstStyle>
          <a:p>
            <a:pPr>
              <a:defRPr/>
            </a:pPr>
            <a:fld id="{93D1AF3D-E966-4536-992B-D1A522B8D72E}" type="slidenum">
              <a:rPr lang="de-DE" altLang="de-DE"/>
              <a:pPr>
                <a:defRPr/>
              </a:pPr>
              <a:t>‹Nr.›</a:t>
            </a:fld>
            <a:endParaRPr lang="de-DE" altLang="de-DE"/>
          </a:p>
        </p:txBody>
      </p:sp>
    </p:spTree>
    <p:extLst>
      <p:ext uri="{BB962C8B-B14F-4D97-AF65-F5344CB8AC3E}">
        <p14:creationId xmlns:p14="http://schemas.microsoft.com/office/powerpoint/2010/main" val="3757506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9201" cy="512304"/>
          </a:xfrm>
          <a:prstGeom prst="rect">
            <a:avLst/>
          </a:prstGeom>
        </p:spPr>
        <p:txBody>
          <a:bodyPr vert="horz" lIns="94792" tIns="47396" rIns="94792" bIns="47396" rtlCol="0"/>
          <a:lstStyle>
            <a:lvl1pPr algn="l" eaLnBrk="1" fontAlgn="auto" hangingPunct="1">
              <a:spcBef>
                <a:spcPts val="0"/>
              </a:spcBef>
              <a:spcAft>
                <a:spcPts val="0"/>
              </a:spcAft>
              <a:defRPr sz="1100">
                <a:latin typeface="Tahoma" panose="020B0604030504040204" pitchFamily="34" charset="0"/>
                <a:ea typeface="Tahoma" panose="020B0604030504040204" pitchFamily="34" charset="0"/>
                <a:cs typeface="Tahoma" panose="020B0604030504040204" pitchFamily="34" charset="0"/>
              </a:defRPr>
            </a:lvl1pPr>
          </a:lstStyle>
          <a:p>
            <a:pPr>
              <a:defRPr/>
            </a:pPr>
            <a:endParaRPr lang="de-DE" dirty="0"/>
          </a:p>
        </p:txBody>
      </p:sp>
      <p:sp>
        <p:nvSpPr>
          <p:cNvPr id="3" name="Datumsplatzhalter 2"/>
          <p:cNvSpPr>
            <a:spLocks noGrp="1"/>
          </p:cNvSpPr>
          <p:nvPr>
            <p:ph type="dt" idx="1"/>
          </p:nvPr>
        </p:nvSpPr>
        <p:spPr>
          <a:xfrm>
            <a:off x="4023204" y="0"/>
            <a:ext cx="3079201" cy="512304"/>
          </a:xfrm>
          <a:prstGeom prst="rect">
            <a:avLst/>
          </a:prstGeom>
        </p:spPr>
        <p:txBody>
          <a:bodyPr vert="horz" wrap="square" lIns="94792" tIns="47396" rIns="94792" bIns="47396" numCol="1" anchor="t" anchorCtr="0" compatLnSpc="1">
            <a:prstTxWarp prst="textNoShape">
              <a:avLst/>
            </a:prstTxWarp>
          </a:bodyPr>
          <a:lstStyle>
            <a:lvl1pPr algn="r" eaLnBrk="1" hangingPunct="1">
              <a:defRPr sz="1100">
                <a:latin typeface="Tahoma" panose="020B0604030504040204" pitchFamily="34" charset="0"/>
                <a:ea typeface="Tahoma" panose="020B0604030504040204" pitchFamily="34" charset="0"/>
                <a:cs typeface="Tahoma" panose="020B0604030504040204" pitchFamily="34" charset="0"/>
              </a:defRPr>
            </a:lvl1pPr>
          </a:lstStyle>
          <a:p>
            <a:pPr>
              <a:defRPr/>
            </a:pPr>
            <a:fld id="{F1A7062A-9617-4AD2-B353-2D5520ED9E28}" type="datetime1">
              <a:rPr lang="de-DE" altLang="de-DE" smtClean="0"/>
              <a:pPr>
                <a:defRPr/>
              </a:pPr>
              <a:t>11.07.2023</a:t>
            </a:fld>
            <a:endParaRPr lang="de-DE" altLang="de-DE" dirty="0"/>
          </a:p>
        </p:txBody>
      </p:sp>
      <p:sp>
        <p:nvSpPr>
          <p:cNvPr id="4" name="Folienbildplatzhalter 3"/>
          <p:cNvSpPr>
            <a:spLocks noGrp="1" noRot="1" noChangeAspect="1"/>
          </p:cNvSpPr>
          <p:nvPr>
            <p:ph type="sldImg" idx="2"/>
          </p:nvPr>
        </p:nvSpPr>
        <p:spPr>
          <a:xfrm>
            <a:off x="138113" y="766763"/>
            <a:ext cx="6827837" cy="3840162"/>
          </a:xfrm>
          <a:prstGeom prst="rect">
            <a:avLst/>
          </a:prstGeom>
          <a:noFill/>
          <a:ln w="12700">
            <a:solidFill>
              <a:prstClr val="black"/>
            </a:solidFill>
          </a:ln>
        </p:spPr>
        <p:txBody>
          <a:bodyPr vert="horz" lIns="94792" tIns="47396" rIns="94792" bIns="47396" rtlCol="0" anchor="ctr"/>
          <a:lstStyle/>
          <a:p>
            <a:pPr lvl="0"/>
            <a:endParaRPr lang="de-DE" noProof="0"/>
          </a:p>
        </p:txBody>
      </p:sp>
      <p:sp>
        <p:nvSpPr>
          <p:cNvPr id="5" name="Notizenplatzhalter 4"/>
          <p:cNvSpPr>
            <a:spLocks noGrp="1"/>
          </p:cNvSpPr>
          <p:nvPr>
            <p:ph type="body" sz="quarter" idx="3"/>
          </p:nvPr>
        </p:nvSpPr>
        <p:spPr>
          <a:xfrm>
            <a:off x="710076" y="4861156"/>
            <a:ext cx="5683914" cy="4605821"/>
          </a:xfrm>
          <a:prstGeom prst="rect">
            <a:avLst/>
          </a:prstGeom>
        </p:spPr>
        <p:txBody>
          <a:bodyPr vert="horz" wrap="square" lIns="94792" tIns="47396" rIns="94792" bIns="47396" numCol="1" anchor="t" anchorCtr="0" compatLnSpc="1">
            <a:prstTxWarp prst="textNoShape">
              <a:avLst/>
            </a:prstTxWarp>
          </a:bodyPr>
          <a:lstStyle/>
          <a:p>
            <a:pPr lvl="0"/>
            <a:r>
              <a:rPr lang="de-DE" altLang="de-DE" noProof="0" dirty="0"/>
              <a:t>Textmasterformat bearbeiten</a:t>
            </a:r>
          </a:p>
          <a:p>
            <a:pPr lvl="1"/>
            <a:r>
              <a:rPr lang="de-DE" altLang="de-DE" noProof="0" dirty="0"/>
              <a:t>Zweite Ebene</a:t>
            </a:r>
          </a:p>
          <a:p>
            <a:pPr lvl="2"/>
            <a:r>
              <a:rPr lang="de-DE" altLang="de-DE" noProof="0" dirty="0"/>
              <a:t>Dritte Ebene</a:t>
            </a:r>
          </a:p>
          <a:p>
            <a:pPr lvl="3"/>
            <a:r>
              <a:rPr lang="de-DE" altLang="de-DE" noProof="0" dirty="0"/>
              <a:t>Vierte Ebene</a:t>
            </a:r>
          </a:p>
          <a:p>
            <a:pPr lvl="4"/>
            <a:r>
              <a:rPr lang="de-DE" altLang="de-DE" noProof="0" dirty="0"/>
              <a:t>Fünfte Ebene</a:t>
            </a:r>
          </a:p>
        </p:txBody>
      </p:sp>
      <p:sp>
        <p:nvSpPr>
          <p:cNvPr id="6" name="Fußzeilenplatzhalter 5"/>
          <p:cNvSpPr>
            <a:spLocks noGrp="1"/>
          </p:cNvSpPr>
          <p:nvPr>
            <p:ph type="ftr" sz="quarter" idx="4"/>
          </p:nvPr>
        </p:nvSpPr>
        <p:spPr>
          <a:xfrm>
            <a:off x="0" y="9720674"/>
            <a:ext cx="3079201" cy="512303"/>
          </a:xfrm>
          <a:prstGeom prst="rect">
            <a:avLst/>
          </a:prstGeom>
        </p:spPr>
        <p:txBody>
          <a:bodyPr vert="horz" lIns="94792" tIns="47396" rIns="94792" bIns="47396" rtlCol="0" anchor="b"/>
          <a:lstStyle>
            <a:lvl1pPr algn="l" eaLnBrk="1" fontAlgn="auto" hangingPunct="1">
              <a:spcBef>
                <a:spcPts val="0"/>
              </a:spcBef>
              <a:spcAft>
                <a:spcPts val="0"/>
              </a:spcAft>
              <a:defRPr sz="1100">
                <a:latin typeface="Tahoma" panose="020B0604030504040204" pitchFamily="34" charset="0"/>
                <a:ea typeface="Tahoma" panose="020B0604030504040204" pitchFamily="34" charset="0"/>
                <a:cs typeface="Tahoma" panose="020B0604030504040204" pitchFamily="34" charset="0"/>
              </a:defRPr>
            </a:lvl1pPr>
          </a:lstStyle>
          <a:p>
            <a:pPr>
              <a:defRPr/>
            </a:pPr>
            <a:endParaRPr lang="de-DE" dirty="0"/>
          </a:p>
        </p:txBody>
      </p:sp>
      <p:sp>
        <p:nvSpPr>
          <p:cNvPr id="7" name="Foliennummernplatzhalter 6"/>
          <p:cNvSpPr>
            <a:spLocks noGrp="1"/>
          </p:cNvSpPr>
          <p:nvPr>
            <p:ph type="sldNum" sz="quarter" idx="5"/>
          </p:nvPr>
        </p:nvSpPr>
        <p:spPr>
          <a:xfrm>
            <a:off x="4023204" y="9720674"/>
            <a:ext cx="3079201" cy="512303"/>
          </a:xfrm>
          <a:prstGeom prst="rect">
            <a:avLst/>
          </a:prstGeom>
        </p:spPr>
        <p:txBody>
          <a:bodyPr vert="horz" wrap="square" lIns="94792" tIns="47396" rIns="94792" bIns="47396" numCol="1" anchor="b" anchorCtr="0" compatLnSpc="1">
            <a:prstTxWarp prst="textNoShape">
              <a:avLst/>
            </a:prstTxWarp>
          </a:bodyPr>
          <a:lstStyle>
            <a:lvl1pPr algn="r" eaLnBrk="1" hangingPunct="1">
              <a:defRPr sz="1100">
                <a:latin typeface="Tahoma" panose="020B0604030504040204" pitchFamily="34" charset="0"/>
                <a:ea typeface="Tahoma" panose="020B0604030504040204" pitchFamily="34" charset="0"/>
                <a:cs typeface="Tahoma" panose="020B0604030504040204" pitchFamily="34" charset="0"/>
              </a:defRPr>
            </a:lvl1pPr>
          </a:lstStyle>
          <a:p>
            <a:pPr>
              <a:defRPr/>
            </a:pPr>
            <a:fld id="{CD9AB813-58FE-46DC-B01D-F7127233617B}" type="slidenum">
              <a:rPr lang="de-DE" altLang="de-DE" smtClean="0"/>
              <a:pPr>
                <a:defRPr/>
              </a:pPr>
              <a:t>‹Nr.›</a:t>
            </a:fld>
            <a:endParaRPr lang="de-DE" altLang="de-DE"/>
          </a:p>
        </p:txBody>
      </p:sp>
    </p:spTree>
    <p:extLst>
      <p:ext uri="{BB962C8B-B14F-4D97-AF65-F5344CB8AC3E}">
        <p14:creationId xmlns:p14="http://schemas.microsoft.com/office/powerpoint/2010/main" val="3639759531"/>
      </p:ext>
    </p:extLst>
  </p:cSld>
  <p:clrMap bg1="lt1" tx1="dk1" bg2="lt2" tx2="dk2" accent1="accent1" accent2="accent2" accent3="accent3" accent4="accent4" accent5="accent5" accent6="accent6" hlink="hlink" folHlink="folHlink"/>
  <p:notesStyle>
    <a:lvl1pPr marL="87313" indent="-84138" algn="l" rtl="0" eaLnBrk="0" fontAlgn="base" hangingPunct="0">
      <a:lnSpc>
        <a:spcPct val="114000"/>
      </a:lnSpc>
      <a:spcBef>
        <a:spcPts val="0"/>
      </a:spcBef>
      <a:spcAft>
        <a:spcPts val="400"/>
      </a:spcAft>
      <a:buFont typeface="Arial" panose="020B0604020202020204" pitchFamily="34" charset="0"/>
      <a:buChar char="•"/>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269875" indent="-87313" algn="l" rtl="0" eaLnBrk="0" fontAlgn="base" hangingPunct="0">
      <a:lnSpc>
        <a:spcPct val="114000"/>
      </a:lnSpc>
      <a:spcBef>
        <a:spcPts val="0"/>
      </a:spcBef>
      <a:spcAft>
        <a:spcPts val="400"/>
      </a:spcAft>
      <a:buFont typeface="Arial" panose="020B0604020202020204" pitchFamily="34" charset="0"/>
      <a:buChar char="•"/>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39750" indent="-182563" algn="l" rtl="0" eaLnBrk="0" fontAlgn="base" hangingPunct="0">
      <a:lnSpc>
        <a:spcPct val="114000"/>
      </a:lnSpc>
      <a:spcBef>
        <a:spcPts val="0"/>
      </a:spcBef>
      <a:spcAft>
        <a:spcPts val="400"/>
      </a:spcAft>
      <a:buFont typeface="Symbol" panose="05050102010706020507" pitchFamily="18" charset="2"/>
      <a:buChar char="-"/>
      <a:tabLst>
        <a:tab pos="539750" algn="l"/>
      </a:tabLs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96938" indent="-171450" algn="l" rtl="0" eaLnBrk="0" fontAlgn="base" hangingPunct="0">
      <a:lnSpc>
        <a:spcPct val="114000"/>
      </a:lnSpc>
      <a:spcBef>
        <a:spcPts val="0"/>
      </a:spcBef>
      <a:spcAft>
        <a:spcPts val="400"/>
      </a:spcAft>
      <a:buFont typeface="Arial" panose="020B0604020202020204" pitchFamily="34" charset="0"/>
      <a:buChar char="•"/>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166813" indent="-171450" algn="l" rtl="0" eaLnBrk="0" fontAlgn="base" hangingPunct="0">
      <a:lnSpc>
        <a:spcPct val="114000"/>
      </a:lnSpc>
      <a:spcBef>
        <a:spcPts val="0"/>
      </a:spcBef>
      <a:spcAft>
        <a:spcPts val="400"/>
      </a:spcAft>
      <a:buFont typeface="Arial" panose="020B0604020202020204" pitchFamily="34" charset="0"/>
      <a:buChar char="•"/>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p:cNvSpPr>
            <a:spLocks noGrp="1" noRot="1" noChangeAspect="1" noTextEdit="1"/>
          </p:cNvSpPr>
          <p:nvPr>
            <p:ph type="sldImg"/>
          </p:nvPr>
        </p:nvSpPr>
        <p:spPr bwMode="auto">
          <a:xfrm>
            <a:off x="138113" y="766763"/>
            <a:ext cx="6827837"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indent="0">
              <a:buNone/>
            </a:pPr>
            <a:endParaRPr lang="de-DE" altLang="de-DE" dirty="0">
              <a:latin typeface="Arial" panose="020B0604020202020204" pitchFamily="34" charset="0"/>
            </a:endParaRPr>
          </a:p>
        </p:txBody>
      </p:sp>
      <p:sp>
        <p:nvSpPr>
          <p:cNvPr id="61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ヒラギノ角ゴ Pro W3" pitchFamily="-128" charset="-128"/>
              </a:defRPr>
            </a:lvl1pPr>
            <a:lvl2pPr marL="770183" indent="-296225">
              <a:defRPr>
                <a:solidFill>
                  <a:schemeClr val="tx1"/>
                </a:solidFill>
                <a:latin typeface="Tahoma" panose="020B0604030504040204" pitchFamily="34" charset="0"/>
                <a:ea typeface="ヒラギノ角ゴ Pro W3" pitchFamily="-128" charset="-128"/>
              </a:defRPr>
            </a:lvl2pPr>
            <a:lvl3pPr marL="1184897" indent="-236980">
              <a:defRPr>
                <a:solidFill>
                  <a:schemeClr val="tx1"/>
                </a:solidFill>
                <a:latin typeface="Tahoma" panose="020B0604030504040204" pitchFamily="34" charset="0"/>
                <a:ea typeface="ヒラギノ角ゴ Pro W3" pitchFamily="-128" charset="-128"/>
              </a:defRPr>
            </a:lvl3pPr>
            <a:lvl4pPr marL="1658857" indent="-236980">
              <a:defRPr>
                <a:solidFill>
                  <a:schemeClr val="tx1"/>
                </a:solidFill>
                <a:latin typeface="Tahoma" panose="020B0604030504040204" pitchFamily="34" charset="0"/>
                <a:ea typeface="ヒラギノ角ゴ Pro W3" pitchFamily="-128" charset="-128"/>
              </a:defRPr>
            </a:lvl4pPr>
            <a:lvl5pPr marL="2132815" indent="-236980">
              <a:defRPr>
                <a:solidFill>
                  <a:schemeClr val="tx1"/>
                </a:solidFill>
                <a:latin typeface="Tahoma" panose="020B0604030504040204" pitchFamily="34" charset="0"/>
                <a:ea typeface="ヒラギノ角ゴ Pro W3" pitchFamily="-128" charset="-128"/>
              </a:defRPr>
            </a:lvl5pPr>
            <a:lvl6pPr marL="2606774"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6pPr>
            <a:lvl7pPr marL="3080733"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7pPr>
            <a:lvl8pPr marL="3554692"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8pPr>
            <a:lvl9pPr marL="4028650"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9pPr>
          </a:lstStyle>
          <a:p>
            <a:fld id="{711D9FD1-8A9E-420A-BFD5-84ED33E7CB5E}" type="slidenum">
              <a:rPr lang="de-DE" altLang="de-DE" smtClean="0">
                <a:latin typeface="Calibri" panose="020F0502020204030204" pitchFamily="34" charset="0"/>
                <a:ea typeface="MS PGothic" panose="020B0600070205080204" pitchFamily="34" charset="-128"/>
              </a:rPr>
              <a:pPr/>
              <a:t>1</a:t>
            </a:fld>
            <a:endParaRPr lang="de-DE" altLang="de-DE">
              <a:latin typeface="Calibri" panose="020F050202020403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10</a:t>
            </a:fld>
            <a:endParaRPr lang="de-DE" altLang="de-DE"/>
          </a:p>
        </p:txBody>
      </p:sp>
    </p:spTree>
    <p:extLst>
      <p:ext uri="{BB962C8B-B14F-4D97-AF65-F5344CB8AC3E}">
        <p14:creationId xmlns:p14="http://schemas.microsoft.com/office/powerpoint/2010/main" val="3793145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7313" marR="0" indent="-84138" algn="l" defTabSz="914400" rtl="0" eaLnBrk="0" fontAlgn="base" latinLnBrk="0" hangingPunct="0">
              <a:lnSpc>
                <a:spcPct val="114000"/>
              </a:lnSpc>
              <a:spcBef>
                <a:spcPts val="0"/>
              </a:spcBef>
              <a:spcAft>
                <a:spcPts val="400"/>
              </a:spcAft>
              <a:buClrTx/>
              <a:buSzTx/>
              <a:buFont typeface="Arial" panose="020B0604020202020204" pitchFamily="34" charset="0"/>
              <a:buChar char="•"/>
              <a:tabLst/>
              <a:defRPr/>
            </a:pPr>
            <a:r>
              <a:rPr lang="de-DE" sz="1100" dirty="0"/>
              <a:t>Die sozioökonomische Verwundbarkeit ergibt sich beispielsweise daraus, dass für den Niedriglohnbereich häufig Personen aus (ost- und mitteleuropäischen) Ländern angeworben werden, in denen das Wohlstandsniveau deutlich niedriger ist</a:t>
            </a:r>
          </a:p>
          <a:p>
            <a:endParaRPr lang="de-DE" baseline="0"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11</a:t>
            </a:fld>
            <a:endParaRPr lang="de-DE" altLang="de-DE"/>
          </a:p>
        </p:txBody>
      </p:sp>
    </p:spTree>
    <p:extLst>
      <p:ext uri="{BB962C8B-B14F-4D97-AF65-F5344CB8AC3E}">
        <p14:creationId xmlns:p14="http://schemas.microsoft.com/office/powerpoint/2010/main" val="379314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175" indent="0">
              <a:buNone/>
            </a:pPr>
            <a:r>
              <a:rPr lang="de-DE" dirty="0"/>
              <a:t>Rechtliche</a:t>
            </a:r>
            <a:r>
              <a:rPr lang="de-DE" baseline="0" dirty="0"/>
              <a:t> und faktische Teilhabehürden bedingen sich gegenseitig</a:t>
            </a:r>
            <a:endParaRPr lang="de-DE" dirty="0"/>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12</a:t>
            </a:fld>
            <a:endParaRPr lang="de-DE" altLang="de-DE"/>
          </a:p>
        </p:txBody>
      </p:sp>
    </p:spTree>
    <p:extLst>
      <p:ext uri="{BB962C8B-B14F-4D97-AF65-F5344CB8AC3E}">
        <p14:creationId xmlns:p14="http://schemas.microsoft.com/office/powerpoint/2010/main" val="2769928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175" indent="0">
              <a:buNone/>
            </a:pPr>
            <a:r>
              <a:rPr lang="de-DE" dirty="0"/>
              <a:t>Finanzielle Abhängigkeit von der prekären Beschäftigung</a:t>
            </a:r>
            <a:r>
              <a:rPr lang="de-DE" baseline="0" dirty="0"/>
              <a:t> </a:t>
            </a:r>
            <a:r>
              <a:rPr lang="de-DE" baseline="0" dirty="0">
                <a:sym typeface="Wingdings" pitchFamily="2" charset="2"/>
              </a:rPr>
              <a:t> </a:t>
            </a:r>
            <a:r>
              <a:rPr lang="de-DE" dirty="0"/>
              <a:t>Der drohende Leistungsausschluss kann bei ressourcenschwachen EU-Arbeitskräften einen hohen Druck erzeugen, jede Art von Arbeit anzunehmen, unabhängig davon, wie prekär die Arbeitsbedingungen sind. Das spielt wiederum solchen Arbeitgeberinnen und Arbeitgebern in die Hände, die die</a:t>
            </a:r>
          </a:p>
          <a:p>
            <a:pPr marL="3175" indent="0">
              <a:buNone/>
            </a:pPr>
            <a:r>
              <a:rPr lang="de-DE" dirty="0"/>
              <a:t>Vulnerabilität dieser Gruppe ausnutzen.</a:t>
            </a:r>
          </a:p>
          <a:p>
            <a:pPr marL="3175" indent="0">
              <a:buNone/>
            </a:pPr>
            <a:endParaRPr lang="de-DE" baseline="0" dirty="0">
              <a:sym typeface="Wingdings" pitchFamily="2" charset="2"/>
            </a:endParaRPr>
          </a:p>
          <a:p>
            <a:r>
              <a:rPr lang="de-DE" dirty="0"/>
              <a:t>Der rechtliche und faktische Ausschluss von Sozialleistungen wird als eine wichtige Ursache für die (Wieder-)Aufnahme oder die Verfestigung prekärer Beschäftigungsverhältnisse genannt.</a:t>
            </a:r>
          </a:p>
          <a:p>
            <a:endParaRPr lang="de-DE" baseline="0" dirty="0">
              <a:sym typeface="Wingdings" pitchFamily="2" charset="2"/>
            </a:endParaRPr>
          </a:p>
          <a:p>
            <a:r>
              <a:rPr lang="de-DE" dirty="0"/>
              <a:t>Der rechtliche oder faktische Ausschluss von Leistungen kann nicht nur die Aufnahme oder Verfestigung prekärer Beschäftigungsverhältnisse mitbedingen, sondern ist auch Folge prekäre Beschäftigungsverhältnisse</a:t>
            </a:r>
          </a:p>
          <a:p>
            <a:endParaRPr lang="de-DE" dirty="0"/>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13</a:t>
            </a:fld>
            <a:endParaRPr lang="de-DE" altLang="de-DE"/>
          </a:p>
        </p:txBody>
      </p:sp>
    </p:spTree>
    <p:extLst>
      <p:ext uri="{BB962C8B-B14F-4D97-AF65-F5344CB8AC3E}">
        <p14:creationId xmlns:p14="http://schemas.microsoft.com/office/powerpoint/2010/main" val="2769928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Rechtssicherheit herstellen und Regulierungslücken beim Leistungsbezug schließen</a:t>
            </a:r>
          </a:p>
          <a:p>
            <a:endParaRPr lang="de-DE" dirty="0"/>
          </a:p>
          <a:p>
            <a:r>
              <a:rPr lang="de-DE" dirty="0"/>
              <a:t>Angebote der Arbeitsförderung für ausländische Arbeitskräfte besser sichtbar machen</a:t>
            </a:r>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14</a:t>
            </a:fld>
            <a:endParaRPr lang="de-DE" altLang="de-DE"/>
          </a:p>
        </p:txBody>
      </p:sp>
    </p:spTree>
    <p:extLst>
      <p:ext uri="{BB962C8B-B14F-4D97-AF65-F5344CB8AC3E}">
        <p14:creationId xmlns:p14="http://schemas.microsoft.com/office/powerpoint/2010/main" val="2769928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Anerkennung von im Ausland erworbenen</a:t>
            </a:r>
            <a:r>
              <a:rPr lang="de-DE" baseline="0" dirty="0"/>
              <a:t> </a:t>
            </a:r>
            <a:r>
              <a:rPr lang="de-DE" dirty="0"/>
              <a:t>Qualifikationen ist für ausländische Arbeitskräfte ein möglicher Ausweg aus dem prekären Teufelskreis. Möchte die ausländische Arbeitskraft einem reglementierten Beruf nachgehen, ist die Anerkennung sogar unausweichlich, denn ohne sie können solche Berufe nicht ausgeübt werden. Doch auch bei nicht reglementierten Berufen kann die Anerkennung ihre Position auf dem deutschen Arbeitsmarkt verbessern, ihre Verhandlungsposition gegenüber </a:t>
            </a:r>
            <a:r>
              <a:rPr lang="de-DE" dirty="0" err="1"/>
              <a:t>Arbeitgebenden</a:t>
            </a:r>
            <a:r>
              <a:rPr lang="de-DE" dirty="0"/>
              <a:t> stärken und ihnen erleichtern, eine ihrer Qualifikation angemessene Beschäftigung zu finden. Auf dem deutschen Arbeitsmarkt, der stark von formalen Qualifikationen geprägt ist, kann das Anerkennungsverfahren somit helfen, </a:t>
            </a:r>
            <a:r>
              <a:rPr lang="de-DE" dirty="0" err="1"/>
              <a:t>Prekarität</a:t>
            </a:r>
            <a:r>
              <a:rPr lang="de-DE" dirty="0"/>
              <a:t> zu verhindern. Die Analyse hat jedoch auch gezeigt, dass ausländische Arbeitskräfte auf dem mühsamen Weg </a:t>
            </a:r>
            <a:r>
              <a:rPr lang="de-DE" dirty="0" err="1"/>
              <a:t>zurAnerkennung</a:t>
            </a:r>
            <a:r>
              <a:rPr lang="de-DE" dirty="0"/>
              <a:t> vor enormen behördlich-institutionellen Hürden stehen, die ein erfolgreiches </a:t>
            </a:r>
            <a:r>
              <a:rPr lang="de-DE" dirty="0" err="1"/>
              <a:t>Verfah</a:t>
            </a:r>
            <a:endParaRPr lang="de-DE" dirty="0"/>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15</a:t>
            </a:fld>
            <a:endParaRPr lang="de-DE" altLang="de-DE"/>
          </a:p>
        </p:txBody>
      </p:sp>
    </p:spTree>
    <p:extLst>
      <p:ext uri="{BB962C8B-B14F-4D97-AF65-F5344CB8AC3E}">
        <p14:creationId xmlns:p14="http://schemas.microsoft.com/office/powerpoint/2010/main" val="2769928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Anerkennung von im Ausland erworbenen</a:t>
            </a:r>
            <a:r>
              <a:rPr lang="de-DE" baseline="0" dirty="0"/>
              <a:t> </a:t>
            </a:r>
            <a:r>
              <a:rPr lang="de-DE" dirty="0"/>
              <a:t>Qualifikationen ist für ausländische Arbeitskräfte ein möglicher Ausweg aus dem prekären Teufelskreis. Möchte die ausländische Arbeitskraft einem reglementierten Beruf nachgehen, ist die Anerkennung sogar unausweichlich, denn ohne sie können solche Berufe nicht ausgeübt werden. Doch auch bei nicht reglementierten Berufen kann die Anerkennung ihre Position auf dem deutschen Arbeitsmarkt verbessern, ihre Verhandlungsposition gegenüber </a:t>
            </a:r>
            <a:r>
              <a:rPr lang="de-DE" dirty="0" err="1"/>
              <a:t>Arbeitgebenden</a:t>
            </a:r>
            <a:r>
              <a:rPr lang="de-DE" dirty="0"/>
              <a:t> stärken und ihnen erleichtern, eine ihrer Qualifikation angemessene Beschäftigung zu finden. Auf dem deutschen Arbeitsmarkt, der stark von formalen Qualifikationen geprägt ist, kann das Anerkennungsverfahren somit helfen, </a:t>
            </a:r>
            <a:r>
              <a:rPr lang="de-DE" dirty="0" err="1"/>
              <a:t>Prekarität</a:t>
            </a:r>
            <a:r>
              <a:rPr lang="de-DE" dirty="0"/>
              <a:t> zu verhindern. Die Analyse hat jedoch auch gezeigt, dass ausländische Arbeitskräfte auf dem mühsamen Weg </a:t>
            </a:r>
            <a:r>
              <a:rPr lang="de-DE" dirty="0" err="1"/>
              <a:t>zurAnerkennung</a:t>
            </a:r>
            <a:r>
              <a:rPr lang="de-DE" dirty="0"/>
              <a:t> vor enormen behördlich-institutionellen Hürden stehen, die ein erfolgreiches </a:t>
            </a:r>
            <a:r>
              <a:rPr lang="de-DE" dirty="0" err="1"/>
              <a:t>Verfah</a:t>
            </a:r>
            <a:endParaRPr lang="de-DE" dirty="0"/>
          </a:p>
          <a:p>
            <a:endParaRPr lang="de-DE" dirty="0"/>
          </a:p>
          <a:p>
            <a:r>
              <a:rPr lang="de-DE" dirty="0"/>
              <a:t>Der deutsche Arbeitsmarkt gilt als besonders ‚zertifikatorientiert‘: Offiziell zertifizierte formale Qualifikationen haben hier einen hohen Wert. Für ausländische Arbeitskräfte, die im Zentrum dieser Studie stehen, gilt dies in doppeltem Sinne: Die Anerkennung ihrer im Ausland erworbenen Qualifikationen als einer deutschen Ausbildung gleichwertig ist für sie – je nach Gruppe – sowohl aufenthaltsrechtlich zentral als auch für ihre Positionierung am Arbeitsmarkt. </a:t>
            </a:r>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16</a:t>
            </a:fld>
            <a:endParaRPr lang="de-DE" altLang="de-DE"/>
          </a:p>
        </p:txBody>
      </p:sp>
    </p:spTree>
    <p:extLst>
      <p:ext uri="{BB962C8B-B14F-4D97-AF65-F5344CB8AC3E}">
        <p14:creationId xmlns:p14="http://schemas.microsoft.com/office/powerpoint/2010/main" val="2769928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175" marR="0" indent="0" algn="l" defTabSz="914400" rtl="0" eaLnBrk="0" fontAlgn="base" latinLnBrk="0" hangingPunct="0">
              <a:lnSpc>
                <a:spcPct val="114000"/>
              </a:lnSpc>
              <a:spcBef>
                <a:spcPts val="0"/>
              </a:spcBef>
              <a:spcAft>
                <a:spcPts val="400"/>
              </a:spcAft>
              <a:buClrTx/>
              <a:buSzTx/>
              <a:buFont typeface="Arial" panose="020B0604020202020204" pitchFamily="34" charset="0"/>
              <a:buNone/>
              <a:tabLst/>
              <a:defRPr/>
            </a:pPr>
            <a:r>
              <a:rPr lang="de-DE" sz="1100" b="1" dirty="0">
                <a:solidFill>
                  <a:schemeClr val="lt1"/>
                </a:solidFill>
              </a:rPr>
              <a:t>Wahl und Missbrauch bestimmter Beschäftigungs-formen</a:t>
            </a:r>
          </a:p>
          <a:p>
            <a:pPr marL="87313" marR="0" indent="-84138" algn="l" defTabSz="914400" rtl="0" eaLnBrk="0" fontAlgn="base" latinLnBrk="0" hangingPunct="0">
              <a:lnSpc>
                <a:spcPct val="114000"/>
              </a:lnSpc>
              <a:spcBef>
                <a:spcPts val="0"/>
              </a:spcBef>
              <a:spcAft>
                <a:spcPts val="400"/>
              </a:spcAft>
              <a:buClrTx/>
              <a:buSzTx/>
              <a:buFont typeface="Arial" panose="020B0604020202020204" pitchFamily="34" charset="0"/>
              <a:buChar char="•"/>
              <a:tabLst/>
              <a:defRPr/>
            </a:pPr>
            <a:r>
              <a:rPr lang="de-DE" dirty="0"/>
              <a:t>Für entsendete Arbeitskräfte gilt beispielsweise das Arbeits- und Sozialrecht des Entsendelands. Damit sind ihre Bedingungen oft</a:t>
            </a:r>
            <a:r>
              <a:rPr lang="de-DE" baseline="0" dirty="0"/>
              <a:t> </a:t>
            </a:r>
            <a:r>
              <a:rPr lang="de-DE" dirty="0"/>
              <a:t>ungünstiger als die von Arbeitnehmerinnen und Arbeitnehmern, die klassisch im Inland tätig sind. Für studentische Ferienbeschäftigte in der Saisonarbeit wiederum gilt in Deutschland keine Krankenversicherungspflicht.</a:t>
            </a:r>
          </a:p>
          <a:p>
            <a:r>
              <a:rPr lang="de-DE" dirty="0"/>
              <a:t>Beschäftigungsformen</a:t>
            </a:r>
            <a:r>
              <a:rPr lang="de-DE" baseline="0" dirty="0"/>
              <a:t> sind </a:t>
            </a:r>
            <a:r>
              <a:rPr lang="de-DE" dirty="0"/>
              <a:t>funktional, um ausländische Arbeitskräfte zu rekrutieren – zugleich wird dadurch eine </a:t>
            </a:r>
            <a:r>
              <a:rPr lang="de-DE" dirty="0" err="1"/>
              <a:t>Stabilisierungdes</a:t>
            </a:r>
            <a:r>
              <a:rPr lang="de-DE" dirty="0"/>
              <a:t> Niedriglohngefüges zumindest stark begünstigt. Im Ergebnis tragen sie direkt und indirekt zu</a:t>
            </a:r>
            <a:r>
              <a:rPr lang="de-DE" baseline="0" dirty="0"/>
              <a:t> </a:t>
            </a:r>
            <a:r>
              <a:rPr lang="de-DE" dirty="0"/>
              <a:t>prekären Beschäftigungsverhältnissen bei.</a:t>
            </a:r>
          </a:p>
          <a:p>
            <a:endParaRPr lang="de-DE" dirty="0"/>
          </a:p>
          <a:p>
            <a:r>
              <a:rPr lang="de-DE" dirty="0"/>
              <a:t>Die Verwundbarkeit der Arbeitskräfte in Bezug auf Arbeitsrechtsverletzungen und ihre Abhängigkeit von der Beschäftigung hängen auch damit zusammen, welche Rechte mit ihrem jeweiligen Aufenthaltstitel einhergehen. So haben Drittstaatsangehörige aufgrund der Beschäftigungsformen bzw. der aufenthaltsrechtlichen Unsicherheit, die mit der Beschäftigung einhergeht, eine schwächere Rechtsposition als Unionsbürgerinnen und -bürger. Das schwächt auch ihre Verhandlungsposition im Arbeitsverhältnis. In der Konsequenz werden Drittstaatsangehörige im Niedriglohnsektor häufig noch geringer entlohnt und können sich gegen Arbeitsrechtsverletzungen noch schlechter wehren als ihre Kolleginnen und Kollegen aus EU-Ländern. Arbeitskräfte aus Drittstaaten haben somit ein höheres Risiko, in prekäre Beschäftigungsverhältnisse zu geraten, umso mehr, wenn die Zugangswege im juristischen Nischen- und Graubereich liegen.</a:t>
            </a:r>
          </a:p>
          <a:p>
            <a:endParaRPr lang="de-DE" dirty="0"/>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17</a:t>
            </a:fld>
            <a:endParaRPr lang="de-DE" altLang="de-DE"/>
          </a:p>
        </p:txBody>
      </p:sp>
    </p:spTree>
    <p:extLst>
      <p:ext uri="{BB962C8B-B14F-4D97-AF65-F5344CB8AC3E}">
        <p14:creationId xmlns:p14="http://schemas.microsoft.com/office/powerpoint/2010/main" val="2769928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18</a:t>
            </a:fld>
            <a:endParaRPr lang="de-DE" altLang="de-DE"/>
          </a:p>
        </p:txBody>
      </p:sp>
    </p:spTree>
    <p:extLst>
      <p:ext uri="{BB962C8B-B14F-4D97-AF65-F5344CB8AC3E}">
        <p14:creationId xmlns:p14="http://schemas.microsoft.com/office/powerpoint/2010/main" val="2769928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hier kommen wieder die sozioökonomischen und auslandsspezifischen</a:t>
            </a:r>
            <a:r>
              <a:rPr lang="de-DE" baseline="0" dirty="0"/>
              <a:t> Vulnerabilitäten zum Tragen, die mit institutionellen, </a:t>
            </a:r>
            <a:r>
              <a:rPr lang="de-DE" baseline="0" dirty="0" err="1"/>
              <a:t>rechtliochen</a:t>
            </a:r>
            <a:r>
              <a:rPr lang="de-DE" baseline="0" dirty="0"/>
              <a:t> und </a:t>
            </a:r>
            <a:r>
              <a:rPr lang="de-DE" baseline="0" dirty="0" err="1"/>
              <a:t>erwerbsgbedingten</a:t>
            </a:r>
            <a:r>
              <a:rPr lang="de-DE" baseline="0" dirty="0"/>
              <a:t> Bedingungen wirken, und den Zugang zur Rechtsdurchsetzung erschweren. </a:t>
            </a:r>
          </a:p>
          <a:p>
            <a:endParaRPr lang="de-DE" dirty="0"/>
          </a:p>
          <a:p>
            <a:endParaRPr lang="de-DE" dirty="0"/>
          </a:p>
          <a:p>
            <a:endParaRPr lang="de-DE" dirty="0"/>
          </a:p>
          <a:p>
            <a:r>
              <a:rPr lang="de-DE" dirty="0"/>
              <a:t>Erwerbsbedingt: finanzielle und aufenthaltsrechtliche Abhängigkeit</a:t>
            </a:r>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19</a:t>
            </a:fld>
            <a:endParaRPr lang="de-DE" altLang="de-DE"/>
          </a:p>
        </p:txBody>
      </p:sp>
    </p:spTree>
    <p:extLst>
      <p:ext uri="{BB962C8B-B14F-4D97-AF65-F5344CB8AC3E}">
        <p14:creationId xmlns:p14="http://schemas.microsoft.com/office/powerpoint/2010/main" val="276992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917104"/>
            <a:ext cx="6827837" cy="3840162"/>
          </a:xfrm>
        </p:spPr>
      </p:sp>
      <p:sp>
        <p:nvSpPr>
          <p:cNvPr id="3" name="Notizenplatzhalter 2"/>
          <p:cNvSpPr>
            <a:spLocks noGrp="1"/>
          </p:cNvSpPr>
          <p:nvPr>
            <p:ph type="body" idx="1"/>
          </p:nvPr>
        </p:nvSpPr>
        <p:spPr/>
        <p:txBody>
          <a:bodyPr/>
          <a:lstStyle/>
          <a:p>
            <a:r>
              <a:rPr lang="de-DE" b="1" dirty="0"/>
              <a:t>HK</a:t>
            </a:r>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2</a:t>
            </a:fld>
            <a:endParaRPr lang="de-DE" altLang="de-DE"/>
          </a:p>
        </p:txBody>
      </p:sp>
    </p:spTree>
    <p:extLst>
      <p:ext uri="{BB962C8B-B14F-4D97-AF65-F5344CB8AC3E}">
        <p14:creationId xmlns:p14="http://schemas.microsoft.com/office/powerpoint/2010/main" val="3112547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20</a:t>
            </a:fld>
            <a:endParaRPr lang="de-DE" altLang="de-DE"/>
          </a:p>
        </p:txBody>
      </p:sp>
    </p:spTree>
    <p:extLst>
      <p:ext uri="{BB962C8B-B14F-4D97-AF65-F5344CB8AC3E}">
        <p14:creationId xmlns:p14="http://schemas.microsoft.com/office/powerpoint/2010/main" val="1678127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dirty="0">
                <a:solidFill>
                  <a:srgbClr val="003C76"/>
                </a:solidFill>
                <a:ea typeface="ヒラギノ角ゴ Pro W3" charset="0"/>
                <a:cs typeface="Tahoma" panose="020B0604030504040204" pitchFamily="34" charset="0"/>
              </a:rPr>
              <a:t>Arbeits-, Sozial- und Aufenthaltsrecht bestimmen die Teilhabemöglichkeiten ausländischer Arbeitskräfte in Deutschland. </a:t>
            </a:r>
          </a:p>
          <a:p>
            <a:endParaRPr lang="de-DE" sz="900" dirty="0"/>
          </a:p>
          <a:p>
            <a:r>
              <a:rPr lang="de-DE" sz="900" dirty="0">
                <a:solidFill>
                  <a:srgbClr val="003C76"/>
                </a:solidFill>
                <a:ea typeface="ヒラギノ角ゴ Pro W3" charset="0"/>
                <a:cs typeface="Tahoma" panose="020B0604030504040204" pitchFamily="34" charset="0"/>
              </a:rPr>
              <a:t>Den Zugang zu verbrieften Rechten erschweren häufig faktische Hürden. Diese entstehen durch eine fehleranfällige behördlich-institutionelle Praxis und eingeschränkte Möglichkeiten des Zugangs zu Arbeitsgerichten und Interessenvertretungen. </a:t>
            </a:r>
            <a:r>
              <a:rPr lang="de-DE" sz="900" dirty="0" err="1">
                <a:solidFill>
                  <a:srgbClr val="003C76"/>
                </a:solidFill>
                <a:ea typeface="ヒラギノ角ゴ Pro W3" charset="0"/>
                <a:cs typeface="Tahoma" panose="020B0604030504040204" pitchFamily="34" charset="0"/>
              </a:rPr>
              <a:t>Arbeitgebende</a:t>
            </a:r>
            <a:r>
              <a:rPr lang="de-DE" sz="900" dirty="0">
                <a:solidFill>
                  <a:srgbClr val="003C76"/>
                </a:solidFill>
                <a:ea typeface="ヒラギノ角ゴ Pro W3" charset="0"/>
                <a:cs typeface="Tahoma" panose="020B0604030504040204" pitchFamily="34" charset="0"/>
              </a:rPr>
              <a:t> geltendes Recht und Schutzbestimmungen für Arbeitskräfte zum Teil systematisch</a:t>
            </a:r>
          </a:p>
          <a:p>
            <a:pPr marL="90514" indent="-87223" defTabSz="947918">
              <a:spcAft>
                <a:spcPts val="414"/>
              </a:spcAft>
              <a:defRPr/>
            </a:pPr>
            <a:endParaRPr lang="de-DE" sz="900" dirty="0">
              <a:solidFill>
                <a:srgbClr val="003C76"/>
              </a:solidFill>
              <a:ea typeface="ヒラギノ角ゴ Pro W3" charset="0"/>
              <a:cs typeface="Tahoma" panose="020B0604030504040204" pitchFamily="34" charset="0"/>
            </a:endParaRPr>
          </a:p>
          <a:p>
            <a:pPr marL="90514" indent="-87223" defTabSz="947918">
              <a:spcAft>
                <a:spcPts val="414"/>
              </a:spcAft>
              <a:defRPr/>
            </a:pPr>
            <a:endParaRPr lang="de-DE" sz="900" dirty="0">
              <a:solidFill>
                <a:srgbClr val="003C76"/>
              </a:solidFill>
              <a:ea typeface="ヒラギノ角ゴ Pro W3" charset="0"/>
              <a:cs typeface="Tahoma" panose="020B0604030504040204" pitchFamily="34" charset="0"/>
            </a:endParaRPr>
          </a:p>
          <a:p>
            <a:pPr marL="90514" indent="-87223" defTabSz="947918">
              <a:spcAft>
                <a:spcPts val="414"/>
              </a:spcAft>
              <a:defRPr/>
            </a:pPr>
            <a:r>
              <a:rPr lang="de-DE" sz="900" dirty="0">
                <a:solidFill>
                  <a:srgbClr val="003C76"/>
                </a:solidFill>
                <a:ea typeface="ヒラギノ角ゴ Pro W3" charset="0"/>
                <a:cs typeface="Tahoma" panose="020B0604030504040204" pitchFamily="34" charset="0"/>
              </a:rPr>
              <a:t>Ausländische Arbeitskräfte sind im Niedriglohnsektor überrepräsentiert, besonders jene aus den neuen EU-Mitgliedsländern und aus Drittstaaten. </a:t>
            </a:r>
            <a:endParaRPr lang="de-DE" sz="900" dirty="0"/>
          </a:p>
          <a:p>
            <a:pPr marL="90514" indent="-87223" defTabSz="947918">
              <a:spcAft>
                <a:spcPts val="414"/>
              </a:spcAft>
              <a:defRPr/>
            </a:pPr>
            <a:endParaRPr lang="de-DE" sz="900" dirty="0"/>
          </a:p>
          <a:p>
            <a:pPr marL="90514" indent="-87223" defTabSz="947918">
              <a:spcAft>
                <a:spcPts val="414"/>
              </a:spcAft>
              <a:defRPr/>
            </a:pPr>
            <a:r>
              <a:rPr lang="de-DE" sz="900" dirty="0"/>
              <a:t>Individuelle Voraussetzungen, der Zugang zu bzw. Ausschluss von bestimmten Beschäftigungsverhältnissen und rechtliche und strukturelle Teilhabebedingungen bedingen sich gegenseitig. </a:t>
            </a:r>
          </a:p>
          <a:p>
            <a:pPr marL="90514" indent="-87223" defTabSz="947918">
              <a:spcAft>
                <a:spcPts val="414"/>
              </a:spcAft>
              <a:defRPr/>
            </a:pPr>
            <a:endParaRPr lang="de-DE" sz="900" dirty="0"/>
          </a:p>
          <a:p>
            <a:pPr marL="90514" indent="-87223" defTabSz="947918">
              <a:spcAft>
                <a:spcPts val="414"/>
              </a:spcAft>
              <a:defRPr/>
            </a:pPr>
            <a:r>
              <a:rPr lang="de-DE" sz="900" dirty="0"/>
              <a:t>Dieses Zusammenspiel kann </a:t>
            </a:r>
            <a:r>
              <a:rPr lang="de-DE" sz="900" b="1" dirty="0"/>
              <a:t>prekäre Beschäftigungs- und Lebensverhältnisse</a:t>
            </a:r>
            <a:r>
              <a:rPr lang="de-DE" sz="900" dirty="0"/>
              <a:t> bedingen bzw. diese verfestigen oder gar verschärfen. </a:t>
            </a:r>
          </a:p>
          <a:p>
            <a:pPr marL="3291" indent="0" defTabSz="947918">
              <a:spcAft>
                <a:spcPts val="414"/>
              </a:spcAft>
              <a:buNone/>
              <a:defRPr/>
            </a:pPr>
            <a:endParaRPr lang="de-DE" sz="900" dirty="0"/>
          </a:p>
          <a:p>
            <a:pPr marL="90514" indent="-87223" defTabSz="947918">
              <a:spcAft>
                <a:spcPts val="414"/>
              </a:spcAft>
              <a:defRPr/>
            </a:pPr>
            <a:r>
              <a:rPr lang="de-DE" sz="900" dirty="0"/>
              <a:t>Ausländische Arbeitskräfte bringen häufig bestimmte individuelle Faktoren mit, die sie zu einer vulnerablen Arbeitsnehmergruppe auf dem deutschen Arbeitsmarkt machen, z.B. Sprachdefizite, finanzielle Ressourcenschwäche, Kenntnismangel über deutsches Arbeitsrecht</a:t>
            </a:r>
          </a:p>
          <a:p>
            <a:pPr marL="90514" indent="-87223" defTabSz="947918">
              <a:spcAft>
                <a:spcPts val="414"/>
              </a:spcAft>
              <a:defRPr/>
            </a:pPr>
            <a:endParaRPr lang="de-DE" sz="900" dirty="0"/>
          </a:p>
          <a:p>
            <a:pPr marL="3291" indent="0" defTabSz="947918">
              <a:spcAft>
                <a:spcPts val="414"/>
              </a:spcAft>
              <a:buNone/>
              <a:defRPr/>
            </a:pPr>
            <a:endParaRPr lang="de-DE" sz="900" dirty="0"/>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21</a:t>
            </a:fld>
            <a:endParaRPr lang="de-DE" altLang="de-DE"/>
          </a:p>
        </p:txBody>
      </p:sp>
    </p:spTree>
    <p:extLst>
      <p:ext uri="{BB962C8B-B14F-4D97-AF65-F5344CB8AC3E}">
        <p14:creationId xmlns:p14="http://schemas.microsoft.com/office/powerpoint/2010/main" val="610361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p:cNvSpPr>
            <a:spLocks noGrp="1" noRot="1" noChangeAspect="1" noTextEdit="1"/>
          </p:cNvSpPr>
          <p:nvPr>
            <p:ph type="sldImg"/>
          </p:nvPr>
        </p:nvSpPr>
        <p:spPr bwMode="auto">
          <a:xfrm>
            <a:off x="138113" y="766763"/>
            <a:ext cx="6827837"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
        <p:nvSpPr>
          <p:cNvPr id="61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ヒラギノ角ゴ Pro W3" pitchFamily="-128" charset="-128"/>
              </a:defRPr>
            </a:lvl1pPr>
            <a:lvl2pPr marL="770183" indent="-296225">
              <a:defRPr>
                <a:solidFill>
                  <a:schemeClr val="tx1"/>
                </a:solidFill>
                <a:latin typeface="Tahoma" panose="020B0604030504040204" pitchFamily="34" charset="0"/>
                <a:ea typeface="ヒラギノ角ゴ Pro W3" pitchFamily="-128" charset="-128"/>
              </a:defRPr>
            </a:lvl2pPr>
            <a:lvl3pPr marL="1184897" indent="-236980">
              <a:defRPr>
                <a:solidFill>
                  <a:schemeClr val="tx1"/>
                </a:solidFill>
                <a:latin typeface="Tahoma" panose="020B0604030504040204" pitchFamily="34" charset="0"/>
                <a:ea typeface="ヒラギノ角ゴ Pro W3" pitchFamily="-128" charset="-128"/>
              </a:defRPr>
            </a:lvl3pPr>
            <a:lvl4pPr marL="1658857" indent="-236980">
              <a:defRPr>
                <a:solidFill>
                  <a:schemeClr val="tx1"/>
                </a:solidFill>
                <a:latin typeface="Tahoma" panose="020B0604030504040204" pitchFamily="34" charset="0"/>
                <a:ea typeface="ヒラギノ角ゴ Pro W3" pitchFamily="-128" charset="-128"/>
              </a:defRPr>
            </a:lvl4pPr>
            <a:lvl5pPr marL="2132815" indent="-236980">
              <a:defRPr>
                <a:solidFill>
                  <a:schemeClr val="tx1"/>
                </a:solidFill>
                <a:latin typeface="Tahoma" panose="020B0604030504040204" pitchFamily="34" charset="0"/>
                <a:ea typeface="ヒラギノ角ゴ Pro W3" pitchFamily="-128" charset="-128"/>
              </a:defRPr>
            </a:lvl5pPr>
            <a:lvl6pPr marL="2606774"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6pPr>
            <a:lvl7pPr marL="3080733"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7pPr>
            <a:lvl8pPr marL="3554692"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8pPr>
            <a:lvl9pPr marL="4028650"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9pPr>
          </a:lstStyle>
          <a:p>
            <a:fld id="{711D9FD1-8A9E-420A-BFD5-84ED33E7CB5E}" type="slidenum">
              <a:rPr lang="de-DE" altLang="de-DE" smtClean="0">
                <a:latin typeface="Calibri" panose="020F0502020204030204" pitchFamily="34" charset="0"/>
                <a:ea typeface="MS PGothic" panose="020B0600070205080204" pitchFamily="34" charset="-128"/>
              </a:rPr>
              <a:pPr/>
              <a:t>22</a:t>
            </a:fld>
            <a:endParaRPr lang="de-DE" altLang="de-DE">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458981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p:cNvSpPr>
            <a:spLocks noGrp="1" noRot="1" noChangeAspect="1" noTextEdit="1"/>
          </p:cNvSpPr>
          <p:nvPr>
            <p:ph type="sldImg"/>
          </p:nvPr>
        </p:nvSpPr>
        <p:spPr bwMode="auto">
          <a:xfrm>
            <a:off x="138113" y="766763"/>
            <a:ext cx="6827837"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
        <p:nvSpPr>
          <p:cNvPr id="61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ヒラギノ角ゴ Pro W3" pitchFamily="-128" charset="-128"/>
              </a:defRPr>
            </a:lvl1pPr>
            <a:lvl2pPr marL="770183" indent="-296225">
              <a:defRPr>
                <a:solidFill>
                  <a:schemeClr val="tx1"/>
                </a:solidFill>
                <a:latin typeface="Tahoma" panose="020B0604030504040204" pitchFamily="34" charset="0"/>
                <a:ea typeface="ヒラギノ角ゴ Pro W3" pitchFamily="-128" charset="-128"/>
              </a:defRPr>
            </a:lvl2pPr>
            <a:lvl3pPr marL="1184897" indent="-236980">
              <a:defRPr>
                <a:solidFill>
                  <a:schemeClr val="tx1"/>
                </a:solidFill>
                <a:latin typeface="Tahoma" panose="020B0604030504040204" pitchFamily="34" charset="0"/>
                <a:ea typeface="ヒラギノ角ゴ Pro W3" pitchFamily="-128" charset="-128"/>
              </a:defRPr>
            </a:lvl3pPr>
            <a:lvl4pPr marL="1658857" indent="-236980">
              <a:defRPr>
                <a:solidFill>
                  <a:schemeClr val="tx1"/>
                </a:solidFill>
                <a:latin typeface="Tahoma" panose="020B0604030504040204" pitchFamily="34" charset="0"/>
                <a:ea typeface="ヒラギノ角ゴ Pro W3" pitchFamily="-128" charset="-128"/>
              </a:defRPr>
            </a:lvl4pPr>
            <a:lvl5pPr marL="2132815" indent="-236980">
              <a:defRPr>
                <a:solidFill>
                  <a:schemeClr val="tx1"/>
                </a:solidFill>
                <a:latin typeface="Tahoma" panose="020B0604030504040204" pitchFamily="34" charset="0"/>
                <a:ea typeface="ヒラギノ角ゴ Pro W3" pitchFamily="-128" charset="-128"/>
              </a:defRPr>
            </a:lvl5pPr>
            <a:lvl6pPr marL="2606774"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6pPr>
            <a:lvl7pPr marL="3080733"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7pPr>
            <a:lvl8pPr marL="3554692"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8pPr>
            <a:lvl9pPr marL="4028650"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9pPr>
          </a:lstStyle>
          <a:p>
            <a:fld id="{711D9FD1-8A9E-420A-BFD5-84ED33E7CB5E}" type="slidenum">
              <a:rPr lang="de-DE" altLang="de-DE" smtClean="0">
                <a:latin typeface="Calibri" panose="020F0502020204030204" pitchFamily="34" charset="0"/>
                <a:ea typeface="MS PGothic" panose="020B0600070205080204" pitchFamily="34" charset="-128"/>
              </a:rPr>
              <a:pPr/>
              <a:t>23</a:t>
            </a:fld>
            <a:endParaRPr lang="de-DE" altLang="de-DE">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458981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p:cNvSpPr>
            <a:spLocks noGrp="1" noRot="1" noChangeAspect="1" noTextEdit="1"/>
          </p:cNvSpPr>
          <p:nvPr>
            <p:ph type="sldImg"/>
          </p:nvPr>
        </p:nvSpPr>
        <p:spPr bwMode="auto">
          <a:xfrm>
            <a:off x="138113" y="766763"/>
            <a:ext cx="6827837"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
        <p:nvSpPr>
          <p:cNvPr id="61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ヒラギノ角ゴ Pro W3" pitchFamily="-128" charset="-128"/>
              </a:defRPr>
            </a:lvl1pPr>
            <a:lvl2pPr marL="770183" indent="-296225">
              <a:defRPr>
                <a:solidFill>
                  <a:schemeClr val="tx1"/>
                </a:solidFill>
                <a:latin typeface="Tahoma" panose="020B0604030504040204" pitchFamily="34" charset="0"/>
                <a:ea typeface="ヒラギノ角ゴ Pro W3" pitchFamily="-128" charset="-128"/>
              </a:defRPr>
            </a:lvl2pPr>
            <a:lvl3pPr marL="1184897" indent="-236980">
              <a:defRPr>
                <a:solidFill>
                  <a:schemeClr val="tx1"/>
                </a:solidFill>
                <a:latin typeface="Tahoma" panose="020B0604030504040204" pitchFamily="34" charset="0"/>
                <a:ea typeface="ヒラギノ角ゴ Pro W3" pitchFamily="-128" charset="-128"/>
              </a:defRPr>
            </a:lvl3pPr>
            <a:lvl4pPr marL="1658857" indent="-236980">
              <a:defRPr>
                <a:solidFill>
                  <a:schemeClr val="tx1"/>
                </a:solidFill>
                <a:latin typeface="Tahoma" panose="020B0604030504040204" pitchFamily="34" charset="0"/>
                <a:ea typeface="ヒラギノ角ゴ Pro W3" pitchFamily="-128" charset="-128"/>
              </a:defRPr>
            </a:lvl4pPr>
            <a:lvl5pPr marL="2132815" indent="-236980">
              <a:defRPr>
                <a:solidFill>
                  <a:schemeClr val="tx1"/>
                </a:solidFill>
                <a:latin typeface="Tahoma" panose="020B0604030504040204" pitchFamily="34" charset="0"/>
                <a:ea typeface="ヒラギノ角ゴ Pro W3" pitchFamily="-128" charset="-128"/>
              </a:defRPr>
            </a:lvl5pPr>
            <a:lvl6pPr marL="2606774"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6pPr>
            <a:lvl7pPr marL="3080733"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7pPr>
            <a:lvl8pPr marL="3554692"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8pPr>
            <a:lvl9pPr marL="4028650"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9pPr>
          </a:lstStyle>
          <a:p>
            <a:fld id="{711D9FD1-8A9E-420A-BFD5-84ED33E7CB5E}" type="slidenum">
              <a:rPr lang="de-DE" altLang="de-DE" smtClean="0">
                <a:latin typeface="Calibri" panose="020F0502020204030204" pitchFamily="34" charset="0"/>
                <a:ea typeface="MS PGothic" panose="020B0600070205080204" pitchFamily="34" charset="-128"/>
              </a:rPr>
              <a:pPr/>
              <a:t>24</a:t>
            </a:fld>
            <a:endParaRPr lang="de-DE" altLang="de-DE">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45898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p:cNvSpPr>
            <a:spLocks noGrp="1" noRot="1" noChangeAspect="1" noTextEdit="1"/>
          </p:cNvSpPr>
          <p:nvPr>
            <p:ph type="sldImg"/>
          </p:nvPr>
        </p:nvSpPr>
        <p:spPr bwMode="auto">
          <a:xfrm>
            <a:off x="138113" y="766763"/>
            <a:ext cx="6827837"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
        <p:nvSpPr>
          <p:cNvPr id="61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ヒラギノ角ゴ Pro W3" pitchFamily="-128" charset="-128"/>
              </a:defRPr>
            </a:lvl1pPr>
            <a:lvl2pPr marL="770183" indent="-296225">
              <a:defRPr>
                <a:solidFill>
                  <a:schemeClr val="tx1"/>
                </a:solidFill>
                <a:latin typeface="Tahoma" panose="020B0604030504040204" pitchFamily="34" charset="0"/>
                <a:ea typeface="ヒラギノ角ゴ Pro W3" pitchFamily="-128" charset="-128"/>
              </a:defRPr>
            </a:lvl2pPr>
            <a:lvl3pPr marL="1184897" indent="-236980">
              <a:defRPr>
                <a:solidFill>
                  <a:schemeClr val="tx1"/>
                </a:solidFill>
                <a:latin typeface="Tahoma" panose="020B0604030504040204" pitchFamily="34" charset="0"/>
                <a:ea typeface="ヒラギノ角ゴ Pro W3" pitchFamily="-128" charset="-128"/>
              </a:defRPr>
            </a:lvl3pPr>
            <a:lvl4pPr marL="1658857" indent="-236980">
              <a:defRPr>
                <a:solidFill>
                  <a:schemeClr val="tx1"/>
                </a:solidFill>
                <a:latin typeface="Tahoma" panose="020B0604030504040204" pitchFamily="34" charset="0"/>
                <a:ea typeface="ヒラギノ角ゴ Pro W3" pitchFamily="-128" charset="-128"/>
              </a:defRPr>
            </a:lvl4pPr>
            <a:lvl5pPr marL="2132815" indent="-236980">
              <a:defRPr>
                <a:solidFill>
                  <a:schemeClr val="tx1"/>
                </a:solidFill>
                <a:latin typeface="Tahoma" panose="020B0604030504040204" pitchFamily="34" charset="0"/>
                <a:ea typeface="ヒラギノ角ゴ Pro W3" pitchFamily="-128" charset="-128"/>
              </a:defRPr>
            </a:lvl5pPr>
            <a:lvl6pPr marL="2606774"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6pPr>
            <a:lvl7pPr marL="3080733"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7pPr>
            <a:lvl8pPr marL="3554692"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8pPr>
            <a:lvl9pPr marL="4028650" indent="-236980" eaLnBrk="0" fontAlgn="base" hangingPunct="0">
              <a:spcBef>
                <a:spcPct val="0"/>
              </a:spcBef>
              <a:spcAft>
                <a:spcPct val="0"/>
              </a:spcAft>
              <a:defRPr>
                <a:solidFill>
                  <a:schemeClr val="tx1"/>
                </a:solidFill>
                <a:latin typeface="Tahoma" panose="020B0604030504040204" pitchFamily="34" charset="0"/>
                <a:ea typeface="ヒラギノ角ゴ Pro W3" pitchFamily="-128" charset="-128"/>
              </a:defRPr>
            </a:lvl9pPr>
          </a:lstStyle>
          <a:p>
            <a:fld id="{711D9FD1-8A9E-420A-BFD5-84ED33E7CB5E}" type="slidenum">
              <a:rPr lang="de-DE" altLang="de-DE" smtClean="0">
                <a:latin typeface="Calibri" panose="020F0502020204030204" pitchFamily="34" charset="0"/>
                <a:ea typeface="MS PGothic" panose="020B0600070205080204" pitchFamily="34" charset="-128"/>
              </a:rPr>
              <a:pPr/>
              <a:t>3</a:t>
            </a:fld>
            <a:endParaRPr lang="de-DE" altLang="de-DE">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45898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xfrm>
            <a:off x="4024862" y="9720674"/>
            <a:ext cx="3079201" cy="512303"/>
          </a:xfrm>
        </p:spPr>
        <p:txBody>
          <a:bodyPr/>
          <a:lstStyle/>
          <a:p>
            <a:pPr>
              <a:defRPr/>
            </a:pPr>
            <a:fld id="{CD9AB813-58FE-46DC-B01D-F7127233617B}" type="slidenum">
              <a:rPr lang="de-DE" altLang="de-DE" smtClean="0"/>
              <a:pPr>
                <a:defRPr/>
              </a:pPr>
              <a:t>4</a:t>
            </a:fld>
            <a:endParaRPr lang="de-DE" altLang="de-DE"/>
          </a:p>
        </p:txBody>
      </p:sp>
      <p:sp>
        <p:nvSpPr>
          <p:cNvPr id="5" name="Folienbildplatzhalter 4"/>
          <p:cNvSpPr>
            <a:spLocks noGrp="1" noRot="1" noChangeAspect="1"/>
          </p:cNvSpPr>
          <p:nvPr>
            <p:ph type="sldImg"/>
          </p:nvPr>
        </p:nvSpPr>
        <p:spPr>
          <a:xfrm>
            <a:off x="138113" y="766763"/>
            <a:ext cx="6827837" cy="3840162"/>
          </a:xfrm>
        </p:spPr>
      </p:sp>
      <p:sp>
        <p:nvSpPr>
          <p:cNvPr id="6" name="Notizenplatzhalter 5"/>
          <p:cNvSpPr>
            <a:spLocks noGrp="1"/>
          </p:cNvSpPr>
          <p:nvPr>
            <p:ph type="body" idx="1"/>
          </p:nvPr>
        </p:nvSpPr>
        <p:spPr/>
        <p:txBody>
          <a:bodyPr/>
          <a:lstStyle/>
          <a:p>
            <a:endParaRPr lang="de-DE"/>
          </a:p>
        </p:txBody>
      </p:sp>
    </p:spTree>
    <p:extLst>
      <p:ext uri="{BB962C8B-B14F-4D97-AF65-F5344CB8AC3E}">
        <p14:creationId xmlns:p14="http://schemas.microsoft.com/office/powerpoint/2010/main" val="360405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5</a:t>
            </a:fld>
            <a:endParaRPr lang="de-DE" altLang="de-DE"/>
          </a:p>
        </p:txBody>
      </p:sp>
    </p:spTree>
    <p:extLst>
      <p:ext uri="{BB962C8B-B14F-4D97-AF65-F5344CB8AC3E}">
        <p14:creationId xmlns:p14="http://schemas.microsoft.com/office/powerpoint/2010/main" val="404753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6</a:t>
            </a:fld>
            <a:endParaRPr lang="de-DE" altLang="de-DE"/>
          </a:p>
        </p:txBody>
      </p:sp>
    </p:spTree>
    <p:extLst>
      <p:ext uri="{BB962C8B-B14F-4D97-AF65-F5344CB8AC3E}">
        <p14:creationId xmlns:p14="http://schemas.microsoft.com/office/powerpoint/2010/main" val="4047533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7</a:t>
            </a:fld>
            <a:endParaRPr lang="de-DE" altLang="de-DE"/>
          </a:p>
        </p:txBody>
      </p:sp>
    </p:spTree>
    <p:extLst>
      <p:ext uri="{BB962C8B-B14F-4D97-AF65-F5344CB8AC3E}">
        <p14:creationId xmlns:p14="http://schemas.microsoft.com/office/powerpoint/2010/main" val="2102806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Branchenauswahl: Blick</a:t>
            </a:r>
            <a:r>
              <a:rPr lang="de-DE" baseline="0" dirty="0"/>
              <a:t> wurde auf prekäre Arbeit gelegt </a:t>
            </a:r>
            <a:r>
              <a:rPr lang="de-DE" baseline="0" dirty="0">
                <a:sym typeface="Wingdings" panose="05000000000000000000" pitchFamily="2" charset="2"/>
              </a:rPr>
              <a:t> Ergebnis der Studie, dass bestimmte Branchen, wie zu erwarten, besonders betroffen sind. Das war aber nicht Annahme (und Auswahl) vor der Studie.  </a:t>
            </a:r>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8</a:t>
            </a:fld>
            <a:endParaRPr lang="de-DE" altLang="de-DE"/>
          </a:p>
        </p:txBody>
      </p:sp>
    </p:spTree>
    <p:extLst>
      <p:ext uri="{BB962C8B-B14F-4D97-AF65-F5344CB8AC3E}">
        <p14:creationId xmlns:p14="http://schemas.microsoft.com/office/powerpoint/2010/main" val="379314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Branchenauswahl: Blick</a:t>
            </a:r>
            <a:r>
              <a:rPr lang="de-DE" baseline="0" dirty="0"/>
              <a:t> wurde auf prekäre Arbeit gelegt </a:t>
            </a:r>
            <a:r>
              <a:rPr lang="de-DE" baseline="0" dirty="0">
                <a:sym typeface="Wingdings" panose="05000000000000000000" pitchFamily="2" charset="2"/>
              </a:rPr>
              <a:t> Ergebnis der Studie, dass bestimmte Branchen, wie zu erwarten, besonders betroffen sind. Das war aber nicht Annahme (und Auswahl) vor der Studie.  </a:t>
            </a:r>
          </a:p>
        </p:txBody>
      </p:sp>
      <p:sp>
        <p:nvSpPr>
          <p:cNvPr id="4" name="Foliennummernplatzhalter 3"/>
          <p:cNvSpPr>
            <a:spLocks noGrp="1"/>
          </p:cNvSpPr>
          <p:nvPr>
            <p:ph type="sldNum" sz="quarter" idx="10"/>
          </p:nvPr>
        </p:nvSpPr>
        <p:spPr/>
        <p:txBody>
          <a:bodyPr/>
          <a:lstStyle/>
          <a:p>
            <a:pPr>
              <a:defRPr/>
            </a:pPr>
            <a:fld id="{CD9AB813-58FE-46DC-B01D-F7127233617B}" type="slidenum">
              <a:rPr lang="de-DE" altLang="de-DE" smtClean="0"/>
              <a:pPr>
                <a:defRPr/>
              </a:pPr>
              <a:t>9</a:t>
            </a:fld>
            <a:endParaRPr lang="de-DE" altLang="de-DE"/>
          </a:p>
        </p:txBody>
      </p:sp>
    </p:spTree>
    <p:extLst>
      <p:ext uri="{BB962C8B-B14F-4D97-AF65-F5344CB8AC3E}">
        <p14:creationId xmlns:p14="http://schemas.microsoft.com/office/powerpoint/2010/main" val="3793145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p:spTree>
      <p:nvGrpSpPr>
        <p:cNvPr id="1" name=""/>
        <p:cNvGrpSpPr/>
        <p:nvPr/>
      </p:nvGrpSpPr>
      <p:grpSpPr>
        <a:xfrm>
          <a:off x="0" y="0"/>
          <a:ext cx="0" cy="0"/>
          <a:chOff x="0" y="0"/>
          <a:chExt cx="0" cy="0"/>
        </a:xfrm>
      </p:grpSpPr>
      <p:sp>
        <p:nvSpPr>
          <p:cNvPr id="3" name="Rechteck 2"/>
          <p:cNvSpPr>
            <a:spLocks noChangeArrowheads="1"/>
          </p:cNvSpPr>
          <p:nvPr userDrawn="1"/>
        </p:nvSpPr>
        <p:spPr bwMode="auto">
          <a:xfrm>
            <a:off x="0" y="-26988"/>
            <a:ext cx="12192000" cy="142876"/>
          </a:xfrm>
          <a:prstGeom prst="rect">
            <a:avLst/>
          </a:prstGeom>
          <a:solidFill>
            <a:schemeClr val="accent1"/>
          </a:solidFill>
          <a:ln>
            <a:noFill/>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auto">
              <a:spcBef>
                <a:spcPts val="0"/>
              </a:spcBef>
              <a:spcAft>
                <a:spcPts val="0"/>
              </a:spcAft>
              <a:defRPr/>
            </a:pPr>
            <a:endParaRPr lang="de-DE" altLang="de-DE" sz="2400"/>
          </a:p>
        </p:txBody>
      </p:sp>
      <p:sp>
        <p:nvSpPr>
          <p:cNvPr id="7" name="Rechteck 6"/>
          <p:cNvSpPr>
            <a:spLocks noChangeArrowheads="1"/>
          </p:cNvSpPr>
          <p:nvPr userDrawn="1"/>
        </p:nvSpPr>
        <p:spPr bwMode="auto">
          <a:xfrm>
            <a:off x="0" y="1916113"/>
            <a:ext cx="12192000" cy="3600450"/>
          </a:xfrm>
          <a:prstGeom prst="rect">
            <a:avLst/>
          </a:prstGeom>
          <a:solidFill>
            <a:srgbClr val="0098D4"/>
          </a:solidFill>
          <a:ln w="3175">
            <a:solidFill>
              <a:srgbClr val="0098D4"/>
            </a:solidFill>
            <a:round/>
            <a:headEnd/>
            <a:tailEnd/>
          </a:ln>
        </p:spPr>
        <p:txBody>
          <a:bodyPr lIns="90000" tIns="46800" rIns="90000" bIns="46800" anchor="ctr"/>
          <a:lstStyle/>
          <a:p>
            <a:pPr marL="417150" indent="-342900" eaLnBrk="1" hangingPunct="1">
              <a:spcAft>
                <a:spcPts val="1200"/>
              </a:spcAft>
              <a:buFont typeface="Wingdings" panose="05000000000000000000" pitchFamily="2" charset="2"/>
              <a:buChar char="§"/>
              <a:defRPr/>
            </a:pPr>
            <a:endParaRPr lang="de-DE" dirty="0">
              <a:solidFill>
                <a:schemeClr val="bg1"/>
              </a:solidFill>
              <a:latin typeface="+mj-lt"/>
              <a:ea typeface="+mn-ea"/>
              <a:cs typeface="Arial" charset="0"/>
            </a:endParaRPr>
          </a:p>
        </p:txBody>
      </p:sp>
      <p:pic>
        <p:nvPicPr>
          <p:cNvPr id="10" name="Bild 8" descr="Logo_SVR_2020_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2090" y="369888"/>
            <a:ext cx="4654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platzhalter 5"/>
          <p:cNvSpPr>
            <a:spLocks noGrp="1"/>
          </p:cNvSpPr>
          <p:nvPr>
            <p:ph type="body" sz="quarter" idx="10"/>
          </p:nvPr>
        </p:nvSpPr>
        <p:spPr>
          <a:xfrm>
            <a:off x="551384" y="2276476"/>
            <a:ext cx="10900792" cy="2924175"/>
          </a:xfrm>
          <a:prstGeom prst="rect">
            <a:avLst/>
          </a:prstGeom>
        </p:spPr>
        <p:txBody>
          <a:bodyPr/>
          <a:lstStyle>
            <a:lvl1pPr marL="0" indent="0">
              <a:lnSpc>
                <a:spcPct val="114000"/>
              </a:lnSpc>
              <a:spcBef>
                <a:spcPts val="0"/>
              </a:spcBef>
              <a:spcAft>
                <a:spcPts val="600"/>
              </a:spcAft>
              <a:buNone/>
              <a:defRPr sz="2400">
                <a:solidFill>
                  <a:schemeClr val="bg1"/>
                </a:solidFill>
              </a:defRPr>
            </a:lvl1pPr>
            <a:lvl2pPr marL="339725" indent="0">
              <a:lnSpc>
                <a:spcPct val="114000"/>
              </a:lnSpc>
              <a:spcBef>
                <a:spcPts val="0"/>
              </a:spcBef>
              <a:spcAft>
                <a:spcPts val="600"/>
              </a:spcAft>
              <a:buFont typeface="Arial" panose="020B0604020202020204" pitchFamily="34" charset="0"/>
              <a:buNone/>
              <a:defRPr sz="2000">
                <a:solidFill>
                  <a:schemeClr val="bg1"/>
                </a:solidFill>
              </a:defRPr>
            </a:lvl2pPr>
            <a:lvl3pPr marL="668338" indent="0">
              <a:lnSpc>
                <a:spcPct val="114000"/>
              </a:lnSpc>
              <a:spcBef>
                <a:spcPts val="0"/>
              </a:spcBef>
              <a:spcAft>
                <a:spcPts val="600"/>
              </a:spcAft>
              <a:buNone/>
              <a:defRPr sz="2400">
                <a:solidFill>
                  <a:schemeClr val="bg1"/>
                </a:solidFill>
              </a:defRPr>
            </a:lvl3pPr>
            <a:lvl4pPr marL="1111250" indent="0">
              <a:lnSpc>
                <a:spcPct val="114000"/>
              </a:lnSpc>
              <a:spcBef>
                <a:spcPts val="0"/>
              </a:spcBef>
              <a:spcAft>
                <a:spcPts val="600"/>
              </a:spcAft>
              <a:buNone/>
              <a:defRPr sz="2400">
                <a:solidFill>
                  <a:schemeClr val="bg1"/>
                </a:solidFill>
              </a:defRPr>
            </a:lvl4pPr>
            <a:lvl5pPr marL="1565275" indent="0">
              <a:lnSpc>
                <a:spcPct val="114000"/>
              </a:lnSpc>
              <a:spcBef>
                <a:spcPts val="0"/>
              </a:spcBef>
              <a:spcAft>
                <a:spcPts val="600"/>
              </a:spcAft>
              <a:buNone/>
              <a:defRPr sz="2400">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310433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folie">
    <p:spTree>
      <p:nvGrpSpPr>
        <p:cNvPr id="1" name=""/>
        <p:cNvGrpSpPr/>
        <p:nvPr/>
      </p:nvGrpSpPr>
      <p:grpSpPr>
        <a:xfrm>
          <a:off x="0" y="0"/>
          <a:ext cx="0" cy="0"/>
          <a:chOff x="0" y="0"/>
          <a:chExt cx="0" cy="0"/>
        </a:xfrm>
      </p:grpSpPr>
      <p:sp>
        <p:nvSpPr>
          <p:cNvPr id="3" name="Rechteck 2"/>
          <p:cNvSpPr>
            <a:spLocks noChangeArrowheads="1"/>
          </p:cNvSpPr>
          <p:nvPr userDrawn="1"/>
        </p:nvSpPr>
        <p:spPr bwMode="auto">
          <a:xfrm>
            <a:off x="0" y="-26988"/>
            <a:ext cx="12192000" cy="142876"/>
          </a:xfrm>
          <a:prstGeom prst="rect">
            <a:avLst/>
          </a:prstGeom>
          <a:solidFill>
            <a:schemeClr val="accent1"/>
          </a:solidFill>
          <a:ln>
            <a:noFill/>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auto">
              <a:spcBef>
                <a:spcPts val="0"/>
              </a:spcBef>
              <a:spcAft>
                <a:spcPts val="0"/>
              </a:spcAft>
              <a:defRPr/>
            </a:pPr>
            <a:endParaRPr lang="de-DE" altLang="de-DE" sz="2400"/>
          </a:p>
        </p:txBody>
      </p:sp>
      <p:sp>
        <p:nvSpPr>
          <p:cNvPr id="4" name="Titel 9"/>
          <p:cNvSpPr>
            <a:spLocks noGrp="1"/>
          </p:cNvSpPr>
          <p:nvPr>
            <p:ph type="title"/>
          </p:nvPr>
        </p:nvSpPr>
        <p:spPr>
          <a:xfrm>
            <a:off x="609600" y="274638"/>
            <a:ext cx="10972800" cy="1143000"/>
          </a:xfrm>
          <a:prstGeom prst="rect">
            <a:avLst/>
          </a:prstGeom>
        </p:spPr>
        <p:txBody>
          <a:bodyPr>
            <a:normAutofit/>
          </a:bodyPr>
          <a:lstStyle>
            <a:lvl1pPr algn="l">
              <a:lnSpc>
                <a:spcPct val="114000"/>
              </a:lnSpc>
              <a:defRPr sz="2200">
                <a:solidFill>
                  <a:srgbClr val="003C76"/>
                </a:solidFill>
                <a:latin typeface="Tahoma" panose="020B0604030504040204" pitchFamily="34" charset="0"/>
                <a:ea typeface="Tahoma" panose="020B0604030504040204" pitchFamily="34" charset="0"/>
                <a:cs typeface="Tahoma" panose="020B0604030504040204" pitchFamily="34" charset="0"/>
              </a:defRPr>
            </a:lvl1pPr>
          </a:lstStyle>
          <a:p>
            <a:r>
              <a:rPr lang="de-DE"/>
              <a:t>Titelmasterformat durch Klicken bearbeiten</a:t>
            </a:r>
            <a:endParaRPr lang="de-DE" dirty="0"/>
          </a:p>
        </p:txBody>
      </p:sp>
      <p:sp>
        <p:nvSpPr>
          <p:cNvPr id="6" name="Textplatzhalter 5"/>
          <p:cNvSpPr>
            <a:spLocks noGrp="1"/>
          </p:cNvSpPr>
          <p:nvPr>
            <p:ph type="body" sz="quarter" idx="10"/>
          </p:nvPr>
        </p:nvSpPr>
        <p:spPr>
          <a:xfrm>
            <a:off x="609600" y="1576388"/>
            <a:ext cx="10972800" cy="4728740"/>
          </a:xfrm>
          <a:prstGeom prst="rect">
            <a:avLst/>
          </a:prstGeom>
        </p:spPr>
        <p:txBody>
          <a:bodyPr/>
          <a:lstStyle>
            <a:lvl1pPr marL="266700" indent="-266700">
              <a:lnSpc>
                <a:spcPct val="114000"/>
              </a:lnSpc>
              <a:spcBef>
                <a:spcPts val="0"/>
              </a:spcBef>
              <a:spcAft>
                <a:spcPts val="600"/>
              </a:spcAft>
              <a:defRPr sz="1800">
                <a:solidFill>
                  <a:srgbClr val="003C76"/>
                </a:solidFill>
              </a:defRPr>
            </a:lvl1pPr>
            <a:lvl2pPr marL="541338" indent="-201613">
              <a:lnSpc>
                <a:spcPct val="114000"/>
              </a:lnSpc>
              <a:spcBef>
                <a:spcPts val="0"/>
              </a:spcBef>
              <a:spcAft>
                <a:spcPts val="600"/>
              </a:spcAft>
              <a:buFont typeface="Arial" panose="020B0604020202020204" pitchFamily="34" charset="0"/>
              <a:buChar char="•"/>
              <a:defRPr sz="1800">
                <a:solidFill>
                  <a:srgbClr val="003C76"/>
                </a:solidFill>
              </a:defRPr>
            </a:lvl2pPr>
            <a:lvl3pPr marL="896938" indent="-228600">
              <a:lnSpc>
                <a:spcPct val="114000"/>
              </a:lnSpc>
              <a:spcBef>
                <a:spcPts val="0"/>
              </a:spcBef>
              <a:spcAft>
                <a:spcPts val="600"/>
              </a:spcAft>
              <a:defRPr sz="1800">
                <a:solidFill>
                  <a:srgbClr val="003C76"/>
                </a:solidFill>
              </a:defRPr>
            </a:lvl3pPr>
            <a:lvl4pPr marL="1339850" indent="-228600">
              <a:lnSpc>
                <a:spcPct val="114000"/>
              </a:lnSpc>
              <a:spcBef>
                <a:spcPts val="0"/>
              </a:spcBef>
              <a:spcAft>
                <a:spcPts val="600"/>
              </a:spcAft>
              <a:defRPr sz="1800">
                <a:solidFill>
                  <a:srgbClr val="003C76"/>
                </a:solidFill>
              </a:defRPr>
            </a:lvl4pPr>
            <a:lvl5pPr marL="1793875" indent="-228600">
              <a:lnSpc>
                <a:spcPct val="114000"/>
              </a:lnSpc>
              <a:spcBef>
                <a:spcPts val="0"/>
              </a:spcBef>
              <a:spcAft>
                <a:spcPts val="600"/>
              </a:spcAft>
              <a:defRPr sz="1800">
                <a:solidFill>
                  <a:srgbClr val="003C76"/>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feld 7"/>
          <p:cNvSpPr txBox="1"/>
          <p:nvPr userDrawn="1"/>
        </p:nvSpPr>
        <p:spPr bwMode="auto">
          <a:xfrm>
            <a:off x="10367833" y="6305129"/>
            <a:ext cx="12619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a:r>
              <a:rPr lang="de-DE" sz="1000" dirty="0">
                <a:solidFill>
                  <a:srgbClr val="003C76"/>
                </a:solidFill>
                <a:latin typeface="Tahoma" pitchFamily="34" charset="0"/>
              </a:rPr>
              <a:t>Seite </a:t>
            </a:r>
            <a:fld id="{1858F544-D227-46D0-9CDF-536CF5E4265F}" type="slidenum">
              <a:rPr lang="de-DE" sz="1000" smtClean="0">
                <a:solidFill>
                  <a:srgbClr val="003C76"/>
                </a:solidFill>
                <a:latin typeface="Tahoma" pitchFamily="34" charset="0"/>
              </a:rPr>
              <a:t>‹Nr.›</a:t>
            </a:fld>
            <a:endParaRPr lang="de-DE" sz="1000" dirty="0">
              <a:solidFill>
                <a:srgbClr val="003C76"/>
              </a:solidFill>
              <a:latin typeface="Tahoma" pitchFamily="34" charset="0"/>
            </a:endParaRPr>
          </a:p>
        </p:txBody>
      </p:sp>
    </p:spTree>
    <p:extLst>
      <p:ext uri="{BB962C8B-B14F-4D97-AF65-F5344CB8AC3E}">
        <p14:creationId xmlns:p14="http://schemas.microsoft.com/office/powerpoint/2010/main" val="153051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m. Überschrift">
    <p:spTree>
      <p:nvGrpSpPr>
        <p:cNvPr id="1" name=""/>
        <p:cNvGrpSpPr/>
        <p:nvPr/>
      </p:nvGrpSpPr>
      <p:grpSpPr>
        <a:xfrm>
          <a:off x="0" y="0"/>
          <a:ext cx="0" cy="0"/>
          <a:chOff x="0" y="0"/>
          <a:chExt cx="0" cy="0"/>
        </a:xfrm>
      </p:grpSpPr>
      <p:sp>
        <p:nvSpPr>
          <p:cNvPr id="3" name="Rechteck 2"/>
          <p:cNvSpPr>
            <a:spLocks noChangeArrowheads="1"/>
          </p:cNvSpPr>
          <p:nvPr userDrawn="1"/>
        </p:nvSpPr>
        <p:spPr bwMode="auto">
          <a:xfrm>
            <a:off x="0" y="-26988"/>
            <a:ext cx="12192000" cy="142876"/>
          </a:xfrm>
          <a:prstGeom prst="rect">
            <a:avLst/>
          </a:prstGeom>
          <a:solidFill>
            <a:schemeClr val="accent1"/>
          </a:solidFill>
          <a:ln>
            <a:noFill/>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auto">
              <a:spcBef>
                <a:spcPts val="0"/>
              </a:spcBef>
              <a:spcAft>
                <a:spcPts val="0"/>
              </a:spcAft>
              <a:defRPr/>
            </a:pPr>
            <a:endParaRPr lang="de-DE" altLang="de-DE" sz="2400">
              <a:solidFill>
                <a:srgbClr val="003C76"/>
              </a:solidFill>
            </a:endParaRPr>
          </a:p>
        </p:txBody>
      </p:sp>
      <p:sp>
        <p:nvSpPr>
          <p:cNvPr id="4" name="Titel 9"/>
          <p:cNvSpPr>
            <a:spLocks noGrp="1"/>
          </p:cNvSpPr>
          <p:nvPr>
            <p:ph type="title"/>
          </p:nvPr>
        </p:nvSpPr>
        <p:spPr>
          <a:xfrm>
            <a:off x="609600" y="274638"/>
            <a:ext cx="10972800" cy="1143000"/>
          </a:xfrm>
          <a:prstGeom prst="rect">
            <a:avLst/>
          </a:prstGeom>
        </p:spPr>
        <p:txBody>
          <a:bodyPr>
            <a:normAutofit/>
          </a:bodyPr>
          <a:lstStyle>
            <a:lvl1pPr algn="l">
              <a:lnSpc>
                <a:spcPct val="114000"/>
              </a:lnSpc>
              <a:defRPr sz="2200" b="1">
                <a:solidFill>
                  <a:srgbClr val="003C76"/>
                </a:solidFill>
                <a:latin typeface="Tahoma" panose="020B0604030504040204" pitchFamily="34" charset="0"/>
                <a:ea typeface="Tahoma" panose="020B0604030504040204" pitchFamily="34" charset="0"/>
                <a:cs typeface="Tahoma" panose="020B0604030504040204" pitchFamily="34" charset="0"/>
              </a:defRPr>
            </a:lvl1pPr>
          </a:lstStyle>
          <a:p>
            <a:r>
              <a:rPr lang="de-DE"/>
              <a:t>Titelmasterformat durch Klicken bearbeiten</a:t>
            </a:r>
            <a:endParaRPr lang="de-DE" dirty="0"/>
          </a:p>
        </p:txBody>
      </p:sp>
      <p:sp>
        <p:nvSpPr>
          <p:cNvPr id="6" name="Textplatzhalter 5"/>
          <p:cNvSpPr>
            <a:spLocks noGrp="1"/>
          </p:cNvSpPr>
          <p:nvPr>
            <p:ph type="body" sz="quarter" idx="10"/>
          </p:nvPr>
        </p:nvSpPr>
        <p:spPr>
          <a:xfrm>
            <a:off x="609600" y="1576388"/>
            <a:ext cx="10972800" cy="4728740"/>
          </a:xfrm>
          <a:prstGeom prst="rect">
            <a:avLst/>
          </a:prstGeom>
        </p:spPr>
        <p:txBody>
          <a:bodyPr/>
          <a:lstStyle>
            <a:lvl1pPr marL="266700" indent="-266700">
              <a:lnSpc>
                <a:spcPct val="114000"/>
              </a:lnSpc>
              <a:spcBef>
                <a:spcPts val="0"/>
              </a:spcBef>
              <a:spcAft>
                <a:spcPts val="600"/>
              </a:spcAft>
              <a:defRPr sz="1800">
                <a:solidFill>
                  <a:srgbClr val="003C76"/>
                </a:solidFill>
              </a:defRPr>
            </a:lvl1pPr>
            <a:lvl2pPr marL="541338" indent="-201613">
              <a:lnSpc>
                <a:spcPct val="114000"/>
              </a:lnSpc>
              <a:spcBef>
                <a:spcPts val="0"/>
              </a:spcBef>
              <a:spcAft>
                <a:spcPts val="600"/>
              </a:spcAft>
              <a:buFont typeface="Arial" panose="020B0604020202020204" pitchFamily="34" charset="0"/>
              <a:buChar char="•"/>
              <a:defRPr sz="1800">
                <a:solidFill>
                  <a:srgbClr val="003C76"/>
                </a:solidFill>
              </a:defRPr>
            </a:lvl2pPr>
            <a:lvl3pPr marL="896938" indent="-228600">
              <a:lnSpc>
                <a:spcPct val="114000"/>
              </a:lnSpc>
              <a:spcBef>
                <a:spcPts val="0"/>
              </a:spcBef>
              <a:spcAft>
                <a:spcPts val="600"/>
              </a:spcAft>
              <a:defRPr sz="1800">
                <a:solidFill>
                  <a:srgbClr val="003C76"/>
                </a:solidFill>
              </a:defRPr>
            </a:lvl3pPr>
            <a:lvl4pPr marL="1339850" indent="-228600">
              <a:lnSpc>
                <a:spcPct val="114000"/>
              </a:lnSpc>
              <a:spcBef>
                <a:spcPts val="0"/>
              </a:spcBef>
              <a:spcAft>
                <a:spcPts val="600"/>
              </a:spcAft>
              <a:defRPr sz="1800">
                <a:solidFill>
                  <a:srgbClr val="003C76"/>
                </a:solidFill>
              </a:defRPr>
            </a:lvl4pPr>
            <a:lvl5pPr marL="1793875" indent="-228600">
              <a:lnSpc>
                <a:spcPct val="114000"/>
              </a:lnSpc>
              <a:spcBef>
                <a:spcPts val="0"/>
              </a:spcBef>
              <a:spcAft>
                <a:spcPts val="600"/>
              </a:spcAft>
              <a:defRPr sz="1800">
                <a:solidFill>
                  <a:srgbClr val="003C76"/>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feld 7"/>
          <p:cNvSpPr txBox="1"/>
          <p:nvPr userDrawn="1"/>
        </p:nvSpPr>
        <p:spPr bwMode="auto">
          <a:xfrm>
            <a:off x="10367833" y="6305129"/>
            <a:ext cx="12619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a:r>
              <a:rPr lang="de-DE" sz="1000" dirty="0">
                <a:solidFill>
                  <a:srgbClr val="003C76"/>
                </a:solidFill>
                <a:latin typeface="Tahoma" pitchFamily="34" charset="0"/>
              </a:rPr>
              <a:t>Seite </a:t>
            </a:r>
            <a:fld id="{1858F544-D227-46D0-9CDF-536CF5E4265F}" type="slidenum">
              <a:rPr lang="de-DE" sz="1000" smtClean="0">
                <a:solidFill>
                  <a:srgbClr val="003C76"/>
                </a:solidFill>
                <a:latin typeface="Tahoma" pitchFamily="34" charset="0"/>
              </a:rPr>
              <a:t>‹Nr.›</a:t>
            </a:fld>
            <a:endParaRPr lang="de-DE" sz="1000" dirty="0">
              <a:solidFill>
                <a:srgbClr val="003C76"/>
              </a:solidFill>
              <a:latin typeface="Tahoma" pitchFamily="34" charset="0"/>
            </a:endParaRPr>
          </a:p>
        </p:txBody>
      </p:sp>
    </p:spTree>
    <p:extLst>
      <p:ext uri="{BB962C8B-B14F-4D97-AF65-F5344CB8AC3E}">
        <p14:creationId xmlns:p14="http://schemas.microsoft.com/office/powerpoint/2010/main" val="307755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3" name="Rechteck 2"/>
          <p:cNvSpPr>
            <a:spLocks noChangeArrowheads="1"/>
          </p:cNvSpPr>
          <p:nvPr userDrawn="1"/>
        </p:nvSpPr>
        <p:spPr bwMode="auto">
          <a:xfrm>
            <a:off x="0" y="-26988"/>
            <a:ext cx="12192000" cy="142876"/>
          </a:xfrm>
          <a:prstGeom prst="rect">
            <a:avLst/>
          </a:prstGeom>
          <a:solidFill>
            <a:schemeClr val="accent1"/>
          </a:solidFill>
          <a:ln>
            <a:noFill/>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auto">
              <a:spcBef>
                <a:spcPts val="0"/>
              </a:spcBef>
              <a:spcAft>
                <a:spcPts val="0"/>
              </a:spcAft>
              <a:defRPr/>
            </a:pPr>
            <a:endParaRPr lang="de-DE" altLang="de-DE" sz="2400">
              <a:solidFill>
                <a:srgbClr val="003C76"/>
              </a:solidFill>
            </a:endParaRPr>
          </a:p>
        </p:txBody>
      </p:sp>
      <p:sp>
        <p:nvSpPr>
          <p:cNvPr id="4" name="Titel 9"/>
          <p:cNvSpPr>
            <a:spLocks noGrp="1"/>
          </p:cNvSpPr>
          <p:nvPr>
            <p:ph type="title"/>
          </p:nvPr>
        </p:nvSpPr>
        <p:spPr>
          <a:xfrm>
            <a:off x="609600" y="274638"/>
            <a:ext cx="10972800" cy="1143000"/>
          </a:xfrm>
          <a:prstGeom prst="rect">
            <a:avLst/>
          </a:prstGeom>
        </p:spPr>
        <p:txBody>
          <a:bodyPr>
            <a:normAutofit/>
          </a:bodyPr>
          <a:lstStyle>
            <a:lvl1pPr algn="l">
              <a:lnSpc>
                <a:spcPct val="114000"/>
              </a:lnSpc>
              <a:defRPr sz="2200">
                <a:solidFill>
                  <a:srgbClr val="003C76"/>
                </a:solidFill>
                <a:latin typeface="Tahoma" panose="020B0604030504040204" pitchFamily="34" charset="0"/>
                <a:ea typeface="Tahoma" panose="020B0604030504040204" pitchFamily="34" charset="0"/>
                <a:cs typeface="Tahoma" panose="020B0604030504040204" pitchFamily="34" charset="0"/>
              </a:defRPr>
            </a:lvl1pPr>
          </a:lstStyle>
          <a:p>
            <a:r>
              <a:rPr lang="de-DE"/>
              <a:t>Titelmasterformat durch Klicken bearbeiten</a:t>
            </a:r>
            <a:endParaRPr lang="de-DE" dirty="0"/>
          </a:p>
        </p:txBody>
      </p:sp>
      <p:sp>
        <p:nvSpPr>
          <p:cNvPr id="8" name="Textfeld 7"/>
          <p:cNvSpPr txBox="1"/>
          <p:nvPr userDrawn="1"/>
        </p:nvSpPr>
        <p:spPr bwMode="auto">
          <a:xfrm>
            <a:off x="10367833" y="6305129"/>
            <a:ext cx="12619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a:r>
              <a:rPr lang="de-DE" sz="1000" dirty="0">
                <a:solidFill>
                  <a:srgbClr val="003C76"/>
                </a:solidFill>
                <a:latin typeface="Tahoma" pitchFamily="34" charset="0"/>
              </a:rPr>
              <a:t>Seite </a:t>
            </a:r>
            <a:fld id="{1858F544-D227-46D0-9CDF-536CF5E4265F}" type="slidenum">
              <a:rPr lang="de-DE" sz="1000" smtClean="0">
                <a:solidFill>
                  <a:srgbClr val="003C76"/>
                </a:solidFill>
                <a:latin typeface="Tahoma" pitchFamily="34" charset="0"/>
              </a:rPr>
              <a:t>‹Nr.›</a:t>
            </a:fld>
            <a:endParaRPr lang="de-DE" sz="1000" dirty="0">
              <a:solidFill>
                <a:srgbClr val="003C76"/>
              </a:solidFill>
              <a:latin typeface="Tahoma" pitchFamily="34" charset="0"/>
            </a:endParaRPr>
          </a:p>
        </p:txBody>
      </p:sp>
      <p:sp>
        <p:nvSpPr>
          <p:cNvPr id="5" name="Diagrammplatzhalter 4"/>
          <p:cNvSpPr>
            <a:spLocks noGrp="1"/>
          </p:cNvSpPr>
          <p:nvPr>
            <p:ph type="chart" sz="quarter" idx="10"/>
          </p:nvPr>
        </p:nvSpPr>
        <p:spPr>
          <a:xfrm>
            <a:off x="1007435" y="2008188"/>
            <a:ext cx="10273141" cy="4051140"/>
          </a:xfrm>
          <a:prstGeom prst="rect">
            <a:avLst/>
          </a:prstGeom>
        </p:spPr>
        <p:txBody>
          <a:bodyPr/>
          <a:lstStyle>
            <a:lvl1pPr marL="0" indent="0">
              <a:buNone/>
              <a:defRPr sz="1800">
                <a:solidFill>
                  <a:srgbClr val="003C76"/>
                </a:solidFill>
              </a:defRPr>
            </a:lvl1pPr>
          </a:lstStyle>
          <a:p>
            <a:r>
              <a:rPr lang="de-DE"/>
              <a:t>Diagramm durch Klicken auf Symbol hinzufügen</a:t>
            </a:r>
            <a:endParaRPr lang="de-DE" dirty="0"/>
          </a:p>
        </p:txBody>
      </p:sp>
      <p:sp>
        <p:nvSpPr>
          <p:cNvPr id="9" name="Inhaltsplatzhalter 8"/>
          <p:cNvSpPr>
            <a:spLocks noGrp="1"/>
          </p:cNvSpPr>
          <p:nvPr>
            <p:ph sz="quarter" idx="11" hasCustomPrompt="1"/>
          </p:nvPr>
        </p:nvSpPr>
        <p:spPr>
          <a:xfrm>
            <a:off x="1007435" y="1663438"/>
            <a:ext cx="10273141" cy="344750"/>
          </a:xfrm>
          <a:prstGeom prst="rect">
            <a:avLst/>
          </a:prstGeom>
        </p:spPr>
        <p:txBody>
          <a:bodyPr/>
          <a:lstStyle>
            <a:lvl1pPr marL="0" indent="0">
              <a:buNone/>
              <a:defRPr sz="1600" b="1" i="0">
                <a:solidFill>
                  <a:schemeClr val="tx1"/>
                </a:solidFill>
              </a:defRPr>
            </a:lvl1pPr>
          </a:lstStyle>
          <a:p>
            <a:pPr lvl="0"/>
            <a:r>
              <a:rPr lang="de-DE" dirty="0"/>
              <a:t>Titel</a:t>
            </a:r>
          </a:p>
        </p:txBody>
      </p:sp>
      <p:sp>
        <p:nvSpPr>
          <p:cNvPr id="10" name="Inhaltsplatzhalter 8"/>
          <p:cNvSpPr>
            <a:spLocks noGrp="1"/>
          </p:cNvSpPr>
          <p:nvPr>
            <p:ph sz="quarter" idx="12" hasCustomPrompt="1"/>
          </p:nvPr>
        </p:nvSpPr>
        <p:spPr>
          <a:xfrm>
            <a:off x="1007435" y="6059329"/>
            <a:ext cx="9697077" cy="492021"/>
          </a:xfrm>
          <a:prstGeom prst="rect">
            <a:avLst/>
          </a:prstGeom>
        </p:spPr>
        <p:txBody>
          <a:bodyPr/>
          <a:lstStyle>
            <a:lvl1pPr marL="0" indent="0">
              <a:spcBef>
                <a:spcPts val="0"/>
              </a:spcBef>
              <a:buNone/>
              <a:defRPr sz="1100" b="0" i="0">
                <a:solidFill>
                  <a:srgbClr val="A0AFAE"/>
                </a:solidFill>
              </a:defRPr>
            </a:lvl1pPr>
          </a:lstStyle>
          <a:p>
            <a:pPr lvl="0"/>
            <a:r>
              <a:rPr lang="de-DE" dirty="0"/>
              <a:t>Quelle</a:t>
            </a:r>
          </a:p>
        </p:txBody>
      </p:sp>
    </p:spTree>
    <p:extLst>
      <p:ext uri="{BB962C8B-B14F-4D97-AF65-F5344CB8AC3E}">
        <p14:creationId xmlns:p14="http://schemas.microsoft.com/office/powerpoint/2010/main" val="15186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hmen">
    <p:spTree>
      <p:nvGrpSpPr>
        <p:cNvPr id="1" name=""/>
        <p:cNvGrpSpPr/>
        <p:nvPr/>
      </p:nvGrpSpPr>
      <p:grpSpPr>
        <a:xfrm>
          <a:off x="0" y="0"/>
          <a:ext cx="0" cy="0"/>
          <a:chOff x="0" y="0"/>
          <a:chExt cx="0" cy="0"/>
        </a:xfrm>
      </p:grpSpPr>
      <p:sp>
        <p:nvSpPr>
          <p:cNvPr id="3" name="Rechteck 2"/>
          <p:cNvSpPr>
            <a:spLocks noChangeArrowheads="1"/>
          </p:cNvSpPr>
          <p:nvPr userDrawn="1"/>
        </p:nvSpPr>
        <p:spPr bwMode="auto">
          <a:xfrm>
            <a:off x="0" y="-26988"/>
            <a:ext cx="12192000" cy="142876"/>
          </a:xfrm>
          <a:prstGeom prst="rect">
            <a:avLst/>
          </a:prstGeom>
          <a:solidFill>
            <a:schemeClr val="accent1"/>
          </a:solidFill>
          <a:ln>
            <a:noFill/>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auto">
              <a:spcBef>
                <a:spcPts val="0"/>
              </a:spcBef>
              <a:spcAft>
                <a:spcPts val="0"/>
              </a:spcAft>
              <a:defRPr/>
            </a:pPr>
            <a:endParaRPr lang="de-DE" altLang="de-DE" sz="2400">
              <a:solidFill>
                <a:srgbClr val="003C76"/>
              </a:solidFill>
            </a:endParaRPr>
          </a:p>
        </p:txBody>
      </p:sp>
      <p:sp>
        <p:nvSpPr>
          <p:cNvPr id="4" name="Titel 9"/>
          <p:cNvSpPr>
            <a:spLocks noGrp="1"/>
          </p:cNvSpPr>
          <p:nvPr>
            <p:ph type="title"/>
          </p:nvPr>
        </p:nvSpPr>
        <p:spPr>
          <a:xfrm>
            <a:off x="609600" y="274638"/>
            <a:ext cx="10972800" cy="1143000"/>
          </a:xfrm>
          <a:prstGeom prst="rect">
            <a:avLst/>
          </a:prstGeom>
        </p:spPr>
        <p:txBody>
          <a:bodyPr>
            <a:normAutofit/>
          </a:bodyPr>
          <a:lstStyle>
            <a:lvl1pPr algn="l">
              <a:lnSpc>
                <a:spcPct val="114000"/>
              </a:lnSpc>
              <a:defRPr sz="2200">
                <a:solidFill>
                  <a:srgbClr val="003C76"/>
                </a:solidFill>
                <a:latin typeface="Tahoma" panose="020B0604030504040204" pitchFamily="34" charset="0"/>
                <a:ea typeface="Tahoma" panose="020B0604030504040204" pitchFamily="34" charset="0"/>
                <a:cs typeface="Tahoma" panose="020B0604030504040204" pitchFamily="34" charset="0"/>
              </a:defRPr>
            </a:lvl1pPr>
          </a:lstStyle>
          <a:p>
            <a:r>
              <a:rPr lang="de-DE"/>
              <a:t>Titelmasterformat durch Klicken bearbeiten</a:t>
            </a:r>
            <a:endParaRPr lang="de-DE" dirty="0"/>
          </a:p>
        </p:txBody>
      </p:sp>
      <p:sp>
        <p:nvSpPr>
          <p:cNvPr id="6" name="Textplatzhalter 5"/>
          <p:cNvSpPr>
            <a:spLocks noGrp="1"/>
          </p:cNvSpPr>
          <p:nvPr>
            <p:ph type="body" sz="quarter" idx="10"/>
          </p:nvPr>
        </p:nvSpPr>
        <p:spPr>
          <a:xfrm>
            <a:off x="609600" y="1576388"/>
            <a:ext cx="10972800" cy="4728740"/>
          </a:xfrm>
          <a:prstGeom prst="rect">
            <a:avLst/>
          </a:prstGeom>
          <a:ln>
            <a:solidFill>
              <a:schemeClr val="accent2"/>
            </a:solidFill>
          </a:ln>
        </p:spPr>
        <p:style>
          <a:lnRef idx="2">
            <a:schemeClr val="accent2"/>
          </a:lnRef>
          <a:fillRef idx="1">
            <a:schemeClr val="lt1"/>
          </a:fillRef>
          <a:effectRef idx="0">
            <a:schemeClr val="accent2"/>
          </a:effectRef>
          <a:fontRef idx="none"/>
        </p:style>
        <p:txBody>
          <a:bodyPr tIns="90000" bIns="90000"/>
          <a:lstStyle>
            <a:lvl1pPr marL="266700" indent="-266700">
              <a:lnSpc>
                <a:spcPct val="114000"/>
              </a:lnSpc>
              <a:spcBef>
                <a:spcPts val="0"/>
              </a:spcBef>
              <a:spcAft>
                <a:spcPts val="600"/>
              </a:spcAft>
              <a:defRPr sz="1800">
                <a:solidFill>
                  <a:srgbClr val="003C76"/>
                </a:solidFill>
              </a:defRPr>
            </a:lvl1pPr>
            <a:lvl2pPr marL="541338" indent="-201613">
              <a:lnSpc>
                <a:spcPct val="114000"/>
              </a:lnSpc>
              <a:spcBef>
                <a:spcPts val="0"/>
              </a:spcBef>
              <a:spcAft>
                <a:spcPts val="600"/>
              </a:spcAft>
              <a:buFont typeface="Arial" panose="020B0604020202020204" pitchFamily="34" charset="0"/>
              <a:buChar char="•"/>
              <a:defRPr sz="1800">
                <a:solidFill>
                  <a:srgbClr val="003C76"/>
                </a:solidFill>
              </a:defRPr>
            </a:lvl2pPr>
            <a:lvl3pPr marL="896938" indent="-228600">
              <a:lnSpc>
                <a:spcPct val="114000"/>
              </a:lnSpc>
              <a:spcBef>
                <a:spcPts val="0"/>
              </a:spcBef>
              <a:spcAft>
                <a:spcPts val="600"/>
              </a:spcAft>
              <a:defRPr sz="1800">
                <a:solidFill>
                  <a:srgbClr val="003C76"/>
                </a:solidFill>
              </a:defRPr>
            </a:lvl3pPr>
            <a:lvl4pPr marL="1339850" indent="-228600">
              <a:lnSpc>
                <a:spcPct val="114000"/>
              </a:lnSpc>
              <a:spcBef>
                <a:spcPts val="0"/>
              </a:spcBef>
              <a:spcAft>
                <a:spcPts val="600"/>
              </a:spcAft>
              <a:defRPr sz="1800">
                <a:solidFill>
                  <a:srgbClr val="003C76"/>
                </a:solidFill>
              </a:defRPr>
            </a:lvl4pPr>
            <a:lvl5pPr marL="1793875" indent="-228600">
              <a:lnSpc>
                <a:spcPct val="114000"/>
              </a:lnSpc>
              <a:spcBef>
                <a:spcPts val="0"/>
              </a:spcBef>
              <a:spcAft>
                <a:spcPts val="600"/>
              </a:spcAft>
              <a:defRPr sz="1800">
                <a:solidFill>
                  <a:srgbClr val="003C76"/>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feld 7"/>
          <p:cNvSpPr txBox="1"/>
          <p:nvPr userDrawn="1"/>
        </p:nvSpPr>
        <p:spPr bwMode="auto">
          <a:xfrm>
            <a:off x="10367833" y="6305129"/>
            <a:ext cx="12619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a:r>
              <a:rPr lang="de-DE" sz="1000" dirty="0">
                <a:solidFill>
                  <a:srgbClr val="003C76"/>
                </a:solidFill>
                <a:latin typeface="Tahoma" pitchFamily="34" charset="0"/>
              </a:rPr>
              <a:t>Seite </a:t>
            </a:r>
            <a:fld id="{1858F544-D227-46D0-9CDF-536CF5E4265F}" type="slidenum">
              <a:rPr lang="de-DE" sz="1000" smtClean="0">
                <a:solidFill>
                  <a:srgbClr val="003C76"/>
                </a:solidFill>
                <a:latin typeface="Tahoma" pitchFamily="34" charset="0"/>
              </a:rPr>
              <a:t>‹Nr.›</a:t>
            </a:fld>
            <a:endParaRPr lang="de-DE" sz="1000" dirty="0">
              <a:solidFill>
                <a:srgbClr val="003C76"/>
              </a:solidFill>
              <a:latin typeface="Tahoma" pitchFamily="34" charset="0"/>
            </a:endParaRPr>
          </a:p>
        </p:txBody>
      </p:sp>
    </p:spTree>
    <p:extLst>
      <p:ext uri="{BB962C8B-B14F-4D97-AF65-F5344CB8AC3E}">
        <p14:creationId xmlns:p14="http://schemas.microsoft.com/office/powerpoint/2010/main" val="426359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ästen_Pfeil">
    <p:spTree>
      <p:nvGrpSpPr>
        <p:cNvPr id="1" name=""/>
        <p:cNvGrpSpPr/>
        <p:nvPr/>
      </p:nvGrpSpPr>
      <p:grpSpPr>
        <a:xfrm>
          <a:off x="0" y="0"/>
          <a:ext cx="0" cy="0"/>
          <a:chOff x="0" y="0"/>
          <a:chExt cx="0" cy="0"/>
        </a:xfrm>
      </p:grpSpPr>
      <p:sp>
        <p:nvSpPr>
          <p:cNvPr id="3" name="Rechteck 2"/>
          <p:cNvSpPr>
            <a:spLocks noChangeArrowheads="1"/>
          </p:cNvSpPr>
          <p:nvPr userDrawn="1"/>
        </p:nvSpPr>
        <p:spPr bwMode="auto">
          <a:xfrm>
            <a:off x="0" y="-26988"/>
            <a:ext cx="12192000" cy="142876"/>
          </a:xfrm>
          <a:prstGeom prst="rect">
            <a:avLst/>
          </a:prstGeom>
          <a:solidFill>
            <a:schemeClr val="accent1"/>
          </a:solidFill>
          <a:ln>
            <a:noFill/>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auto">
              <a:spcBef>
                <a:spcPts val="0"/>
              </a:spcBef>
              <a:spcAft>
                <a:spcPts val="0"/>
              </a:spcAft>
              <a:defRPr/>
            </a:pPr>
            <a:endParaRPr lang="de-DE" altLang="de-DE" sz="2400">
              <a:solidFill>
                <a:srgbClr val="003C76"/>
              </a:solidFill>
            </a:endParaRPr>
          </a:p>
        </p:txBody>
      </p:sp>
      <p:sp>
        <p:nvSpPr>
          <p:cNvPr id="4" name="Titel 9"/>
          <p:cNvSpPr>
            <a:spLocks noGrp="1"/>
          </p:cNvSpPr>
          <p:nvPr>
            <p:ph type="title"/>
          </p:nvPr>
        </p:nvSpPr>
        <p:spPr>
          <a:xfrm>
            <a:off x="609600" y="274638"/>
            <a:ext cx="10972800" cy="1143000"/>
          </a:xfrm>
          <a:prstGeom prst="rect">
            <a:avLst/>
          </a:prstGeom>
        </p:spPr>
        <p:txBody>
          <a:bodyPr>
            <a:normAutofit/>
          </a:bodyPr>
          <a:lstStyle>
            <a:lvl1pPr algn="l">
              <a:lnSpc>
                <a:spcPct val="114000"/>
              </a:lnSpc>
              <a:defRPr sz="2200">
                <a:solidFill>
                  <a:srgbClr val="003C76"/>
                </a:solidFill>
                <a:latin typeface="Tahoma" panose="020B0604030504040204" pitchFamily="34" charset="0"/>
                <a:ea typeface="Tahoma" panose="020B0604030504040204" pitchFamily="34" charset="0"/>
                <a:cs typeface="Tahoma" panose="020B0604030504040204" pitchFamily="34" charset="0"/>
              </a:defRPr>
            </a:lvl1pPr>
          </a:lstStyle>
          <a:p>
            <a:r>
              <a:rPr lang="de-DE"/>
              <a:t>Titelmasterformat durch Klicken bearbeiten</a:t>
            </a:r>
            <a:endParaRPr lang="de-DE" dirty="0"/>
          </a:p>
        </p:txBody>
      </p:sp>
      <p:sp>
        <p:nvSpPr>
          <p:cNvPr id="6" name="Textplatzhalter 5"/>
          <p:cNvSpPr>
            <a:spLocks noGrp="1"/>
          </p:cNvSpPr>
          <p:nvPr>
            <p:ph type="body" sz="quarter" idx="10"/>
          </p:nvPr>
        </p:nvSpPr>
        <p:spPr>
          <a:xfrm>
            <a:off x="609599" y="1576388"/>
            <a:ext cx="11020164" cy="2140644"/>
          </a:xfrm>
          <a:prstGeom prst="rect">
            <a:avLst/>
          </a:prstGeom>
          <a:ln>
            <a:solidFill>
              <a:schemeClr val="accent2"/>
            </a:solidFill>
          </a:ln>
        </p:spPr>
        <p:style>
          <a:lnRef idx="2">
            <a:schemeClr val="accent2"/>
          </a:lnRef>
          <a:fillRef idx="1">
            <a:schemeClr val="lt1"/>
          </a:fillRef>
          <a:effectRef idx="0">
            <a:schemeClr val="accent2"/>
          </a:effectRef>
          <a:fontRef idx="none"/>
        </p:style>
        <p:txBody>
          <a:bodyPr tIns="90000" bIns="90000"/>
          <a:lstStyle>
            <a:lvl1pPr marL="266700" indent="-266700">
              <a:lnSpc>
                <a:spcPct val="114000"/>
              </a:lnSpc>
              <a:spcBef>
                <a:spcPts val="0"/>
              </a:spcBef>
              <a:spcAft>
                <a:spcPts val="600"/>
              </a:spcAft>
              <a:defRPr sz="1800">
                <a:solidFill>
                  <a:srgbClr val="003C76"/>
                </a:solidFill>
              </a:defRPr>
            </a:lvl1pPr>
            <a:lvl2pPr marL="541338" indent="-201613">
              <a:lnSpc>
                <a:spcPct val="114000"/>
              </a:lnSpc>
              <a:spcBef>
                <a:spcPts val="0"/>
              </a:spcBef>
              <a:spcAft>
                <a:spcPts val="600"/>
              </a:spcAft>
              <a:buFont typeface="Arial" panose="020B0604020202020204" pitchFamily="34" charset="0"/>
              <a:buChar char="•"/>
              <a:defRPr sz="1800">
                <a:solidFill>
                  <a:srgbClr val="003C76"/>
                </a:solidFill>
              </a:defRPr>
            </a:lvl2pPr>
            <a:lvl3pPr marL="896938" indent="-228600">
              <a:lnSpc>
                <a:spcPct val="114000"/>
              </a:lnSpc>
              <a:spcBef>
                <a:spcPts val="0"/>
              </a:spcBef>
              <a:spcAft>
                <a:spcPts val="600"/>
              </a:spcAft>
              <a:defRPr sz="1800">
                <a:solidFill>
                  <a:srgbClr val="003C76"/>
                </a:solidFill>
              </a:defRPr>
            </a:lvl3pPr>
            <a:lvl4pPr marL="1339850" indent="-228600">
              <a:lnSpc>
                <a:spcPct val="114000"/>
              </a:lnSpc>
              <a:spcBef>
                <a:spcPts val="0"/>
              </a:spcBef>
              <a:spcAft>
                <a:spcPts val="600"/>
              </a:spcAft>
              <a:defRPr sz="1800">
                <a:solidFill>
                  <a:srgbClr val="003C76"/>
                </a:solidFill>
              </a:defRPr>
            </a:lvl4pPr>
            <a:lvl5pPr marL="1793875" indent="-228600">
              <a:lnSpc>
                <a:spcPct val="114000"/>
              </a:lnSpc>
              <a:spcBef>
                <a:spcPts val="0"/>
              </a:spcBef>
              <a:spcAft>
                <a:spcPts val="600"/>
              </a:spcAft>
              <a:defRPr sz="1800">
                <a:solidFill>
                  <a:srgbClr val="003C76"/>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feld 7"/>
          <p:cNvSpPr txBox="1"/>
          <p:nvPr userDrawn="1"/>
        </p:nvSpPr>
        <p:spPr bwMode="auto">
          <a:xfrm>
            <a:off x="10367833" y="6305129"/>
            <a:ext cx="12619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a:r>
              <a:rPr lang="de-DE" sz="1000" dirty="0">
                <a:solidFill>
                  <a:srgbClr val="003C76"/>
                </a:solidFill>
                <a:latin typeface="Tahoma" pitchFamily="34" charset="0"/>
              </a:rPr>
              <a:t>Seite </a:t>
            </a:r>
            <a:fld id="{1858F544-D227-46D0-9CDF-536CF5E4265F}" type="slidenum">
              <a:rPr lang="de-DE" sz="1000" smtClean="0">
                <a:solidFill>
                  <a:srgbClr val="003C76"/>
                </a:solidFill>
                <a:latin typeface="Tahoma" pitchFamily="34" charset="0"/>
              </a:rPr>
              <a:t>‹Nr.›</a:t>
            </a:fld>
            <a:endParaRPr lang="de-DE" sz="1000" dirty="0">
              <a:solidFill>
                <a:srgbClr val="003C76"/>
              </a:solidFill>
              <a:latin typeface="Tahoma" pitchFamily="34" charset="0"/>
            </a:endParaRPr>
          </a:p>
        </p:txBody>
      </p:sp>
      <p:sp>
        <p:nvSpPr>
          <p:cNvPr id="11" name="Textplatzhalter 5"/>
          <p:cNvSpPr>
            <a:spLocks noGrp="1"/>
          </p:cNvSpPr>
          <p:nvPr>
            <p:ph type="body" sz="quarter" idx="13"/>
          </p:nvPr>
        </p:nvSpPr>
        <p:spPr>
          <a:xfrm>
            <a:off x="609599" y="4365104"/>
            <a:ext cx="10978060" cy="1940024"/>
          </a:xfrm>
          <a:prstGeom prst="rect">
            <a:avLst/>
          </a:prstGeom>
          <a:ln>
            <a:solidFill>
              <a:schemeClr val="accent2"/>
            </a:solidFill>
          </a:ln>
        </p:spPr>
        <p:style>
          <a:lnRef idx="2">
            <a:schemeClr val="accent2"/>
          </a:lnRef>
          <a:fillRef idx="1">
            <a:schemeClr val="lt1"/>
          </a:fillRef>
          <a:effectRef idx="0">
            <a:schemeClr val="accent2"/>
          </a:effectRef>
          <a:fontRef idx="none"/>
        </p:style>
        <p:txBody>
          <a:bodyPr tIns="90000" bIns="90000"/>
          <a:lstStyle>
            <a:lvl1pPr marL="266700" indent="-266700">
              <a:lnSpc>
                <a:spcPct val="114000"/>
              </a:lnSpc>
              <a:spcBef>
                <a:spcPts val="0"/>
              </a:spcBef>
              <a:spcAft>
                <a:spcPts val="600"/>
              </a:spcAft>
              <a:defRPr sz="1800">
                <a:solidFill>
                  <a:srgbClr val="003C76"/>
                </a:solidFill>
              </a:defRPr>
            </a:lvl1pPr>
            <a:lvl2pPr marL="541338" indent="-201613">
              <a:lnSpc>
                <a:spcPct val="114000"/>
              </a:lnSpc>
              <a:spcBef>
                <a:spcPts val="0"/>
              </a:spcBef>
              <a:spcAft>
                <a:spcPts val="600"/>
              </a:spcAft>
              <a:buFont typeface="Arial" panose="020B0604020202020204" pitchFamily="34" charset="0"/>
              <a:buChar char="•"/>
              <a:defRPr sz="1800">
                <a:solidFill>
                  <a:srgbClr val="003C76"/>
                </a:solidFill>
              </a:defRPr>
            </a:lvl2pPr>
            <a:lvl3pPr marL="896938" indent="-228600">
              <a:lnSpc>
                <a:spcPct val="114000"/>
              </a:lnSpc>
              <a:spcBef>
                <a:spcPts val="0"/>
              </a:spcBef>
              <a:spcAft>
                <a:spcPts val="600"/>
              </a:spcAft>
              <a:defRPr sz="1800">
                <a:solidFill>
                  <a:srgbClr val="003C76"/>
                </a:solidFill>
              </a:defRPr>
            </a:lvl3pPr>
            <a:lvl4pPr marL="1339850" indent="-228600">
              <a:lnSpc>
                <a:spcPct val="114000"/>
              </a:lnSpc>
              <a:spcBef>
                <a:spcPts val="0"/>
              </a:spcBef>
              <a:spcAft>
                <a:spcPts val="600"/>
              </a:spcAft>
              <a:defRPr sz="1800">
                <a:solidFill>
                  <a:srgbClr val="003C76"/>
                </a:solidFill>
              </a:defRPr>
            </a:lvl4pPr>
            <a:lvl5pPr marL="1793875" indent="-228600">
              <a:lnSpc>
                <a:spcPct val="114000"/>
              </a:lnSpc>
              <a:spcBef>
                <a:spcPts val="0"/>
              </a:spcBef>
              <a:spcAft>
                <a:spcPts val="600"/>
              </a:spcAft>
              <a:defRPr sz="1800">
                <a:solidFill>
                  <a:srgbClr val="003C76"/>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2494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lder">
    <p:spTree>
      <p:nvGrpSpPr>
        <p:cNvPr id="1" name=""/>
        <p:cNvGrpSpPr/>
        <p:nvPr/>
      </p:nvGrpSpPr>
      <p:grpSpPr>
        <a:xfrm>
          <a:off x="0" y="0"/>
          <a:ext cx="0" cy="0"/>
          <a:chOff x="0" y="0"/>
          <a:chExt cx="0" cy="0"/>
        </a:xfrm>
      </p:grpSpPr>
      <p:sp>
        <p:nvSpPr>
          <p:cNvPr id="3" name="Rechteck 2"/>
          <p:cNvSpPr>
            <a:spLocks noChangeArrowheads="1"/>
          </p:cNvSpPr>
          <p:nvPr userDrawn="1"/>
        </p:nvSpPr>
        <p:spPr bwMode="auto">
          <a:xfrm>
            <a:off x="0" y="-26988"/>
            <a:ext cx="12192000" cy="142876"/>
          </a:xfrm>
          <a:prstGeom prst="rect">
            <a:avLst/>
          </a:prstGeom>
          <a:solidFill>
            <a:schemeClr val="accent1"/>
          </a:solidFill>
          <a:ln>
            <a:noFill/>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auto">
              <a:spcBef>
                <a:spcPts val="0"/>
              </a:spcBef>
              <a:spcAft>
                <a:spcPts val="0"/>
              </a:spcAft>
              <a:defRPr/>
            </a:pPr>
            <a:endParaRPr lang="de-DE" altLang="de-DE" sz="2400">
              <a:solidFill>
                <a:srgbClr val="003C76"/>
              </a:solidFill>
            </a:endParaRPr>
          </a:p>
        </p:txBody>
      </p:sp>
      <p:sp>
        <p:nvSpPr>
          <p:cNvPr id="4" name="Titel 9"/>
          <p:cNvSpPr>
            <a:spLocks noGrp="1"/>
          </p:cNvSpPr>
          <p:nvPr>
            <p:ph type="title"/>
          </p:nvPr>
        </p:nvSpPr>
        <p:spPr>
          <a:xfrm>
            <a:off x="609600" y="274638"/>
            <a:ext cx="10972800" cy="1143000"/>
          </a:xfrm>
          <a:prstGeom prst="rect">
            <a:avLst/>
          </a:prstGeom>
        </p:spPr>
        <p:txBody>
          <a:bodyPr>
            <a:normAutofit/>
          </a:bodyPr>
          <a:lstStyle>
            <a:lvl1pPr algn="l">
              <a:lnSpc>
                <a:spcPct val="114000"/>
              </a:lnSpc>
              <a:defRPr sz="2200">
                <a:solidFill>
                  <a:srgbClr val="003C76"/>
                </a:solidFill>
                <a:latin typeface="Tahoma" panose="020B0604030504040204" pitchFamily="34" charset="0"/>
                <a:ea typeface="Tahoma" panose="020B0604030504040204" pitchFamily="34" charset="0"/>
                <a:cs typeface="Tahoma" panose="020B0604030504040204" pitchFamily="34" charset="0"/>
              </a:defRPr>
            </a:lvl1pPr>
          </a:lstStyle>
          <a:p>
            <a:r>
              <a:rPr lang="de-DE"/>
              <a:t>Titelmasterformat durch Klicken bearbeiten</a:t>
            </a:r>
            <a:endParaRPr lang="de-DE" dirty="0"/>
          </a:p>
        </p:txBody>
      </p:sp>
      <p:sp>
        <p:nvSpPr>
          <p:cNvPr id="6" name="Textplatzhalter 5"/>
          <p:cNvSpPr>
            <a:spLocks noGrp="1"/>
          </p:cNvSpPr>
          <p:nvPr>
            <p:ph type="body" sz="quarter" idx="10"/>
          </p:nvPr>
        </p:nvSpPr>
        <p:spPr>
          <a:xfrm>
            <a:off x="609600" y="2348880"/>
            <a:ext cx="5294379" cy="3956248"/>
          </a:xfrm>
          <a:prstGeom prst="rect">
            <a:avLst/>
          </a:prstGeom>
          <a:ln>
            <a:solidFill>
              <a:schemeClr val="accent2"/>
            </a:solidFill>
          </a:ln>
        </p:spPr>
        <p:style>
          <a:lnRef idx="2">
            <a:schemeClr val="accent2"/>
          </a:lnRef>
          <a:fillRef idx="1">
            <a:schemeClr val="lt1"/>
          </a:fillRef>
          <a:effectRef idx="0">
            <a:schemeClr val="accent2"/>
          </a:effectRef>
          <a:fontRef idx="none"/>
        </p:style>
        <p:txBody>
          <a:bodyPr tIns="90000" bIns="90000"/>
          <a:lstStyle>
            <a:lvl1pPr marL="266700" indent="-266700">
              <a:lnSpc>
                <a:spcPct val="114000"/>
              </a:lnSpc>
              <a:spcBef>
                <a:spcPts val="0"/>
              </a:spcBef>
              <a:spcAft>
                <a:spcPts val="600"/>
              </a:spcAft>
              <a:defRPr sz="1800">
                <a:solidFill>
                  <a:srgbClr val="003C76"/>
                </a:solidFill>
              </a:defRPr>
            </a:lvl1pPr>
            <a:lvl2pPr marL="541338" indent="-201613">
              <a:lnSpc>
                <a:spcPct val="114000"/>
              </a:lnSpc>
              <a:spcBef>
                <a:spcPts val="0"/>
              </a:spcBef>
              <a:spcAft>
                <a:spcPts val="600"/>
              </a:spcAft>
              <a:buFont typeface="Arial" panose="020B0604020202020204" pitchFamily="34" charset="0"/>
              <a:buChar char="•"/>
              <a:defRPr sz="1800">
                <a:solidFill>
                  <a:srgbClr val="003C76"/>
                </a:solidFill>
              </a:defRPr>
            </a:lvl2pPr>
            <a:lvl3pPr marL="896938" indent="-228600">
              <a:lnSpc>
                <a:spcPct val="114000"/>
              </a:lnSpc>
              <a:spcBef>
                <a:spcPts val="0"/>
              </a:spcBef>
              <a:spcAft>
                <a:spcPts val="600"/>
              </a:spcAft>
              <a:defRPr sz="1800">
                <a:solidFill>
                  <a:srgbClr val="003C76"/>
                </a:solidFill>
              </a:defRPr>
            </a:lvl3pPr>
            <a:lvl4pPr marL="1339850" indent="-228600">
              <a:lnSpc>
                <a:spcPct val="114000"/>
              </a:lnSpc>
              <a:spcBef>
                <a:spcPts val="0"/>
              </a:spcBef>
              <a:spcAft>
                <a:spcPts val="600"/>
              </a:spcAft>
              <a:defRPr sz="1800">
                <a:solidFill>
                  <a:srgbClr val="003C76"/>
                </a:solidFill>
              </a:defRPr>
            </a:lvl4pPr>
            <a:lvl5pPr marL="1793875" indent="-228600">
              <a:lnSpc>
                <a:spcPct val="114000"/>
              </a:lnSpc>
              <a:spcBef>
                <a:spcPts val="0"/>
              </a:spcBef>
              <a:spcAft>
                <a:spcPts val="600"/>
              </a:spcAft>
              <a:defRPr sz="1800">
                <a:solidFill>
                  <a:srgbClr val="003C76"/>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feld 7"/>
          <p:cNvSpPr txBox="1"/>
          <p:nvPr userDrawn="1"/>
        </p:nvSpPr>
        <p:spPr bwMode="auto">
          <a:xfrm>
            <a:off x="10367833" y="6305129"/>
            <a:ext cx="12619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a:r>
              <a:rPr lang="de-DE" sz="1000" dirty="0">
                <a:solidFill>
                  <a:srgbClr val="003C76"/>
                </a:solidFill>
                <a:latin typeface="Tahoma" pitchFamily="34" charset="0"/>
              </a:rPr>
              <a:t>Seite </a:t>
            </a:r>
            <a:fld id="{1858F544-D227-46D0-9CDF-536CF5E4265F}" type="slidenum">
              <a:rPr lang="de-DE" sz="1000" smtClean="0">
                <a:solidFill>
                  <a:srgbClr val="003C76"/>
                </a:solidFill>
                <a:latin typeface="Tahoma" pitchFamily="34" charset="0"/>
              </a:rPr>
              <a:t>‹Nr.›</a:t>
            </a:fld>
            <a:endParaRPr lang="de-DE" sz="1000" dirty="0">
              <a:solidFill>
                <a:srgbClr val="003C76"/>
              </a:solidFill>
              <a:latin typeface="Tahoma" pitchFamily="34" charset="0"/>
            </a:endParaRPr>
          </a:p>
        </p:txBody>
      </p:sp>
      <p:sp>
        <p:nvSpPr>
          <p:cNvPr id="10" name="Textplatzhalter 5"/>
          <p:cNvSpPr>
            <a:spLocks noGrp="1"/>
          </p:cNvSpPr>
          <p:nvPr>
            <p:ph type="body" sz="quarter" idx="12"/>
          </p:nvPr>
        </p:nvSpPr>
        <p:spPr>
          <a:xfrm>
            <a:off x="609600" y="1576388"/>
            <a:ext cx="5294379" cy="772492"/>
          </a:xfrm>
          <a:prstGeom prst="rect">
            <a:avLst/>
          </a:prstGeom>
          <a:solidFill>
            <a:schemeClr val="accent2"/>
          </a:solidFill>
          <a:ln>
            <a:solidFill>
              <a:schemeClr val="accent2"/>
            </a:solidFill>
          </a:ln>
        </p:spPr>
        <p:style>
          <a:lnRef idx="2">
            <a:schemeClr val="accent2"/>
          </a:lnRef>
          <a:fillRef idx="1">
            <a:schemeClr val="lt1"/>
          </a:fillRef>
          <a:effectRef idx="0">
            <a:schemeClr val="accent2"/>
          </a:effectRef>
          <a:fontRef idx="none"/>
        </p:style>
        <p:txBody>
          <a:bodyPr tIns="90000" bIns="90000"/>
          <a:lstStyle>
            <a:lvl1pPr marL="0" indent="0">
              <a:lnSpc>
                <a:spcPct val="114000"/>
              </a:lnSpc>
              <a:spcBef>
                <a:spcPts val="0"/>
              </a:spcBef>
              <a:spcAft>
                <a:spcPts val="600"/>
              </a:spcAft>
              <a:buNone/>
              <a:defRPr sz="1800" b="1">
                <a:solidFill>
                  <a:schemeClr val="bg1"/>
                </a:solidFill>
              </a:defRPr>
            </a:lvl1pPr>
            <a:lvl2pPr marL="541338" indent="-201613">
              <a:lnSpc>
                <a:spcPct val="114000"/>
              </a:lnSpc>
              <a:spcBef>
                <a:spcPts val="0"/>
              </a:spcBef>
              <a:spcAft>
                <a:spcPts val="600"/>
              </a:spcAft>
              <a:buFont typeface="Arial" panose="020B0604020202020204" pitchFamily="34" charset="0"/>
              <a:buChar char="•"/>
              <a:defRPr sz="1800">
                <a:solidFill>
                  <a:schemeClr val="accent2"/>
                </a:solidFill>
              </a:defRPr>
            </a:lvl2pPr>
            <a:lvl3pPr marL="896938" indent="-228600">
              <a:lnSpc>
                <a:spcPct val="114000"/>
              </a:lnSpc>
              <a:spcBef>
                <a:spcPts val="0"/>
              </a:spcBef>
              <a:spcAft>
                <a:spcPts val="600"/>
              </a:spcAft>
              <a:defRPr sz="1800">
                <a:solidFill>
                  <a:schemeClr val="accent2"/>
                </a:solidFill>
              </a:defRPr>
            </a:lvl3pPr>
            <a:lvl4pPr marL="1339850" indent="-228600">
              <a:lnSpc>
                <a:spcPct val="114000"/>
              </a:lnSpc>
              <a:spcBef>
                <a:spcPts val="0"/>
              </a:spcBef>
              <a:spcAft>
                <a:spcPts val="600"/>
              </a:spcAft>
              <a:defRPr sz="1800">
                <a:solidFill>
                  <a:schemeClr val="accent2"/>
                </a:solidFill>
              </a:defRPr>
            </a:lvl4pPr>
            <a:lvl5pPr marL="1793875" indent="-228600">
              <a:lnSpc>
                <a:spcPct val="114000"/>
              </a:lnSpc>
              <a:spcBef>
                <a:spcPts val="0"/>
              </a:spcBef>
              <a:spcAft>
                <a:spcPts val="600"/>
              </a:spcAft>
              <a:defRPr sz="1800">
                <a:solidFill>
                  <a:schemeClr val="accent2"/>
                </a:solidFill>
              </a:defRPr>
            </a:lvl5pPr>
          </a:lstStyle>
          <a:p>
            <a:pPr lvl="0"/>
            <a:r>
              <a:rPr lang="de-DE"/>
              <a:t>Formatvorlagen des Textmasters bearbeiten</a:t>
            </a:r>
          </a:p>
        </p:txBody>
      </p:sp>
      <p:sp>
        <p:nvSpPr>
          <p:cNvPr id="11" name="Textplatzhalter 5"/>
          <p:cNvSpPr>
            <a:spLocks noGrp="1"/>
          </p:cNvSpPr>
          <p:nvPr>
            <p:ph type="body" sz="quarter" idx="13"/>
          </p:nvPr>
        </p:nvSpPr>
        <p:spPr>
          <a:xfrm>
            <a:off x="6293280" y="2348880"/>
            <a:ext cx="5294379" cy="3956248"/>
          </a:xfrm>
          <a:prstGeom prst="rect">
            <a:avLst/>
          </a:prstGeom>
          <a:ln>
            <a:solidFill>
              <a:schemeClr val="accent2"/>
            </a:solidFill>
          </a:ln>
        </p:spPr>
        <p:style>
          <a:lnRef idx="2">
            <a:schemeClr val="accent2"/>
          </a:lnRef>
          <a:fillRef idx="1">
            <a:schemeClr val="lt1"/>
          </a:fillRef>
          <a:effectRef idx="0">
            <a:schemeClr val="accent2"/>
          </a:effectRef>
          <a:fontRef idx="none"/>
        </p:style>
        <p:txBody>
          <a:bodyPr tIns="90000" bIns="90000"/>
          <a:lstStyle>
            <a:lvl1pPr marL="266700" indent="-266700">
              <a:lnSpc>
                <a:spcPct val="114000"/>
              </a:lnSpc>
              <a:spcBef>
                <a:spcPts val="0"/>
              </a:spcBef>
              <a:spcAft>
                <a:spcPts val="600"/>
              </a:spcAft>
              <a:defRPr sz="1800">
                <a:solidFill>
                  <a:srgbClr val="003C76"/>
                </a:solidFill>
              </a:defRPr>
            </a:lvl1pPr>
            <a:lvl2pPr marL="541338" indent="-201613">
              <a:lnSpc>
                <a:spcPct val="114000"/>
              </a:lnSpc>
              <a:spcBef>
                <a:spcPts val="0"/>
              </a:spcBef>
              <a:spcAft>
                <a:spcPts val="600"/>
              </a:spcAft>
              <a:buFont typeface="Arial" panose="020B0604020202020204" pitchFamily="34" charset="0"/>
              <a:buChar char="•"/>
              <a:defRPr sz="1800">
                <a:solidFill>
                  <a:srgbClr val="003C76"/>
                </a:solidFill>
              </a:defRPr>
            </a:lvl2pPr>
            <a:lvl3pPr marL="896938" indent="-228600">
              <a:lnSpc>
                <a:spcPct val="114000"/>
              </a:lnSpc>
              <a:spcBef>
                <a:spcPts val="0"/>
              </a:spcBef>
              <a:spcAft>
                <a:spcPts val="600"/>
              </a:spcAft>
              <a:defRPr sz="1800">
                <a:solidFill>
                  <a:srgbClr val="003C76"/>
                </a:solidFill>
              </a:defRPr>
            </a:lvl3pPr>
            <a:lvl4pPr marL="1339850" indent="-228600">
              <a:lnSpc>
                <a:spcPct val="114000"/>
              </a:lnSpc>
              <a:spcBef>
                <a:spcPts val="0"/>
              </a:spcBef>
              <a:spcAft>
                <a:spcPts val="600"/>
              </a:spcAft>
              <a:defRPr sz="1800">
                <a:solidFill>
                  <a:srgbClr val="003C76"/>
                </a:solidFill>
              </a:defRPr>
            </a:lvl4pPr>
            <a:lvl5pPr marL="1793875" indent="-228600">
              <a:lnSpc>
                <a:spcPct val="114000"/>
              </a:lnSpc>
              <a:spcBef>
                <a:spcPts val="0"/>
              </a:spcBef>
              <a:spcAft>
                <a:spcPts val="600"/>
              </a:spcAft>
              <a:defRPr sz="1800">
                <a:solidFill>
                  <a:srgbClr val="003C76"/>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5"/>
          <p:cNvSpPr>
            <a:spLocks noGrp="1"/>
          </p:cNvSpPr>
          <p:nvPr>
            <p:ph type="body" sz="quarter" idx="14"/>
          </p:nvPr>
        </p:nvSpPr>
        <p:spPr>
          <a:xfrm>
            <a:off x="6293280" y="1576388"/>
            <a:ext cx="5294379" cy="772492"/>
          </a:xfrm>
          <a:prstGeom prst="rect">
            <a:avLst/>
          </a:prstGeom>
          <a:solidFill>
            <a:schemeClr val="accent2"/>
          </a:solidFill>
          <a:ln>
            <a:solidFill>
              <a:schemeClr val="accent2"/>
            </a:solidFill>
          </a:ln>
        </p:spPr>
        <p:style>
          <a:lnRef idx="2">
            <a:schemeClr val="accent2"/>
          </a:lnRef>
          <a:fillRef idx="1">
            <a:schemeClr val="lt1"/>
          </a:fillRef>
          <a:effectRef idx="0">
            <a:schemeClr val="accent2"/>
          </a:effectRef>
          <a:fontRef idx="none"/>
        </p:style>
        <p:txBody>
          <a:bodyPr tIns="90000" bIns="90000"/>
          <a:lstStyle>
            <a:lvl1pPr marL="0" indent="0">
              <a:lnSpc>
                <a:spcPct val="114000"/>
              </a:lnSpc>
              <a:spcBef>
                <a:spcPts val="0"/>
              </a:spcBef>
              <a:spcAft>
                <a:spcPts val="600"/>
              </a:spcAft>
              <a:buNone/>
              <a:defRPr sz="1800" b="1">
                <a:solidFill>
                  <a:schemeClr val="bg1"/>
                </a:solidFill>
              </a:defRPr>
            </a:lvl1pPr>
            <a:lvl2pPr marL="541338" indent="-201613">
              <a:lnSpc>
                <a:spcPct val="114000"/>
              </a:lnSpc>
              <a:spcBef>
                <a:spcPts val="0"/>
              </a:spcBef>
              <a:spcAft>
                <a:spcPts val="600"/>
              </a:spcAft>
              <a:buFont typeface="Arial" panose="020B0604020202020204" pitchFamily="34" charset="0"/>
              <a:buChar char="•"/>
              <a:defRPr sz="1800">
                <a:solidFill>
                  <a:schemeClr val="accent2"/>
                </a:solidFill>
              </a:defRPr>
            </a:lvl2pPr>
            <a:lvl3pPr marL="896938" indent="-228600">
              <a:lnSpc>
                <a:spcPct val="114000"/>
              </a:lnSpc>
              <a:spcBef>
                <a:spcPts val="0"/>
              </a:spcBef>
              <a:spcAft>
                <a:spcPts val="600"/>
              </a:spcAft>
              <a:defRPr sz="1800">
                <a:solidFill>
                  <a:schemeClr val="accent2"/>
                </a:solidFill>
              </a:defRPr>
            </a:lvl3pPr>
            <a:lvl4pPr marL="1339850" indent="-228600">
              <a:lnSpc>
                <a:spcPct val="114000"/>
              </a:lnSpc>
              <a:spcBef>
                <a:spcPts val="0"/>
              </a:spcBef>
              <a:spcAft>
                <a:spcPts val="600"/>
              </a:spcAft>
              <a:defRPr sz="1800">
                <a:solidFill>
                  <a:schemeClr val="accent2"/>
                </a:solidFill>
              </a:defRPr>
            </a:lvl4pPr>
            <a:lvl5pPr marL="1793875" indent="-228600">
              <a:lnSpc>
                <a:spcPct val="114000"/>
              </a:lnSpc>
              <a:spcBef>
                <a:spcPts val="0"/>
              </a:spcBef>
              <a:spcAft>
                <a:spcPts val="600"/>
              </a:spcAft>
              <a:defRPr sz="1800">
                <a:solidFill>
                  <a:schemeClr val="accent2"/>
                </a:solidFill>
              </a:defRPr>
            </a:lvl5pPr>
          </a:lstStyle>
          <a:p>
            <a:pPr lvl="0"/>
            <a:r>
              <a:rPr lang="de-DE"/>
              <a:t>Formatvorlagen des Textmasters bearbeiten</a:t>
            </a:r>
          </a:p>
        </p:txBody>
      </p:sp>
    </p:spTree>
    <p:extLst>
      <p:ext uri="{BB962C8B-B14F-4D97-AF65-F5344CB8AC3E}">
        <p14:creationId xmlns:p14="http://schemas.microsoft.com/office/powerpoint/2010/main" val="187357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Felder">
    <p:spTree>
      <p:nvGrpSpPr>
        <p:cNvPr id="1" name=""/>
        <p:cNvGrpSpPr/>
        <p:nvPr/>
      </p:nvGrpSpPr>
      <p:grpSpPr>
        <a:xfrm>
          <a:off x="0" y="0"/>
          <a:ext cx="0" cy="0"/>
          <a:chOff x="0" y="0"/>
          <a:chExt cx="0" cy="0"/>
        </a:xfrm>
      </p:grpSpPr>
      <p:sp>
        <p:nvSpPr>
          <p:cNvPr id="3" name="Rechteck 2"/>
          <p:cNvSpPr>
            <a:spLocks noChangeArrowheads="1"/>
          </p:cNvSpPr>
          <p:nvPr userDrawn="1"/>
        </p:nvSpPr>
        <p:spPr bwMode="auto">
          <a:xfrm>
            <a:off x="0" y="-26988"/>
            <a:ext cx="12192000" cy="142876"/>
          </a:xfrm>
          <a:prstGeom prst="rect">
            <a:avLst/>
          </a:prstGeom>
          <a:solidFill>
            <a:schemeClr val="accent1"/>
          </a:solidFill>
          <a:ln>
            <a:noFill/>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auto">
              <a:spcBef>
                <a:spcPts val="0"/>
              </a:spcBef>
              <a:spcAft>
                <a:spcPts val="0"/>
              </a:spcAft>
              <a:defRPr/>
            </a:pPr>
            <a:endParaRPr lang="de-DE" altLang="de-DE" sz="2400">
              <a:solidFill>
                <a:srgbClr val="003C76"/>
              </a:solidFill>
            </a:endParaRPr>
          </a:p>
        </p:txBody>
      </p:sp>
      <p:sp>
        <p:nvSpPr>
          <p:cNvPr id="4" name="Titel 9"/>
          <p:cNvSpPr>
            <a:spLocks noGrp="1"/>
          </p:cNvSpPr>
          <p:nvPr>
            <p:ph type="title"/>
          </p:nvPr>
        </p:nvSpPr>
        <p:spPr>
          <a:xfrm>
            <a:off x="609600" y="274638"/>
            <a:ext cx="10972800" cy="1143000"/>
          </a:xfrm>
          <a:prstGeom prst="rect">
            <a:avLst/>
          </a:prstGeom>
        </p:spPr>
        <p:txBody>
          <a:bodyPr>
            <a:normAutofit/>
          </a:bodyPr>
          <a:lstStyle>
            <a:lvl1pPr algn="l">
              <a:lnSpc>
                <a:spcPct val="114000"/>
              </a:lnSpc>
              <a:defRPr sz="2200">
                <a:solidFill>
                  <a:srgbClr val="003C76"/>
                </a:solidFill>
                <a:latin typeface="Tahoma" panose="020B0604030504040204" pitchFamily="34" charset="0"/>
                <a:ea typeface="Tahoma" panose="020B0604030504040204" pitchFamily="34" charset="0"/>
                <a:cs typeface="Tahoma" panose="020B0604030504040204" pitchFamily="34" charset="0"/>
              </a:defRPr>
            </a:lvl1pPr>
          </a:lstStyle>
          <a:p>
            <a:r>
              <a:rPr lang="de-DE"/>
              <a:t>Titelmasterformat durch Klicken bearbeiten</a:t>
            </a:r>
            <a:endParaRPr lang="de-DE" dirty="0"/>
          </a:p>
        </p:txBody>
      </p:sp>
      <p:sp>
        <p:nvSpPr>
          <p:cNvPr id="8" name="Textfeld 7"/>
          <p:cNvSpPr txBox="1"/>
          <p:nvPr userDrawn="1"/>
        </p:nvSpPr>
        <p:spPr bwMode="auto">
          <a:xfrm>
            <a:off x="10367833" y="6305129"/>
            <a:ext cx="12619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a:r>
              <a:rPr lang="de-DE" sz="1000" dirty="0">
                <a:solidFill>
                  <a:srgbClr val="003C76"/>
                </a:solidFill>
                <a:latin typeface="Tahoma" pitchFamily="34" charset="0"/>
              </a:rPr>
              <a:t>Seite </a:t>
            </a:r>
            <a:fld id="{1858F544-D227-46D0-9CDF-536CF5E4265F}" type="slidenum">
              <a:rPr lang="de-DE" sz="1000" smtClean="0">
                <a:solidFill>
                  <a:srgbClr val="003C76"/>
                </a:solidFill>
                <a:latin typeface="Tahoma" pitchFamily="34" charset="0"/>
              </a:rPr>
              <a:t>‹Nr.›</a:t>
            </a:fld>
            <a:endParaRPr lang="de-DE" sz="1000" dirty="0">
              <a:solidFill>
                <a:srgbClr val="003C76"/>
              </a:solidFill>
              <a:latin typeface="Tahoma" pitchFamily="34" charset="0"/>
            </a:endParaRPr>
          </a:p>
        </p:txBody>
      </p:sp>
      <p:sp>
        <p:nvSpPr>
          <p:cNvPr id="10" name="Textplatzhalter 5"/>
          <p:cNvSpPr>
            <a:spLocks noGrp="1"/>
          </p:cNvSpPr>
          <p:nvPr>
            <p:ph type="body" sz="quarter" idx="12"/>
          </p:nvPr>
        </p:nvSpPr>
        <p:spPr>
          <a:xfrm>
            <a:off x="609600" y="1576388"/>
            <a:ext cx="2606080" cy="1060524"/>
          </a:xfrm>
          <a:prstGeom prst="rect">
            <a:avLst/>
          </a:prstGeom>
          <a:solidFill>
            <a:schemeClr val="accent2"/>
          </a:solidFill>
          <a:ln>
            <a:solidFill>
              <a:schemeClr val="accent2"/>
            </a:solidFill>
          </a:ln>
        </p:spPr>
        <p:style>
          <a:lnRef idx="2">
            <a:schemeClr val="accent2"/>
          </a:lnRef>
          <a:fillRef idx="1">
            <a:schemeClr val="lt1"/>
          </a:fillRef>
          <a:effectRef idx="0">
            <a:schemeClr val="accent2"/>
          </a:effectRef>
          <a:fontRef idx="none"/>
        </p:style>
        <p:txBody>
          <a:bodyPr tIns="90000" bIns="90000" anchor="ctr"/>
          <a:lstStyle>
            <a:lvl1pPr marL="0" indent="0">
              <a:lnSpc>
                <a:spcPct val="114000"/>
              </a:lnSpc>
              <a:spcBef>
                <a:spcPts val="0"/>
              </a:spcBef>
              <a:spcAft>
                <a:spcPts val="600"/>
              </a:spcAft>
              <a:buNone/>
              <a:defRPr sz="1800" b="1">
                <a:solidFill>
                  <a:schemeClr val="bg1"/>
                </a:solidFill>
              </a:defRPr>
            </a:lvl1pPr>
            <a:lvl2pPr marL="541338" indent="-201613">
              <a:lnSpc>
                <a:spcPct val="114000"/>
              </a:lnSpc>
              <a:spcBef>
                <a:spcPts val="0"/>
              </a:spcBef>
              <a:spcAft>
                <a:spcPts val="600"/>
              </a:spcAft>
              <a:buFont typeface="Arial" panose="020B0604020202020204" pitchFamily="34" charset="0"/>
              <a:buChar char="•"/>
              <a:defRPr sz="1800">
                <a:solidFill>
                  <a:schemeClr val="accent2"/>
                </a:solidFill>
              </a:defRPr>
            </a:lvl2pPr>
            <a:lvl3pPr marL="896938" indent="-228600">
              <a:lnSpc>
                <a:spcPct val="114000"/>
              </a:lnSpc>
              <a:spcBef>
                <a:spcPts val="0"/>
              </a:spcBef>
              <a:spcAft>
                <a:spcPts val="600"/>
              </a:spcAft>
              <a:defRPr sz="1800">
                <a:solidFill>
                  <a:schemeClr val="accent2"/>
                </a:solidFill>
              </a:defRPr>
            </a:lvl3pPr>
            <a:lvl4pPr marL="1339850" indent="-228600">
              <a:lnSpc>
                <a:spcPct val="114000"/>
              </a:lnSpc>
              <a:spcBef>
                <a:spcPts val="0"/>
              </a:spcBef>
              <a:spcAft>
                <a:spcPts val="600"/>
              </a:spcAft>
              <a:defRPr sz="1800">
                <a:solidFill>
                  <a:schemeClr val="accent2"/>
                </a:solidFill>
              </a:defRPr>
            </a:lvl4pPr>
            <a:lvl5pPr marL="1793875" indent="-228600">
              <a:lnSpc>
                <a:spcPct val="114000"/>
              </a:lnSpc>
              <a:spcBef>
                <a:spcPts val="0"/>
              </a:spcBef>
              <a:spcAft>
                <a:spcPts val="600"/>
              </a:spcAft>
              <a:defRPr sz="1800">
                <a:solidFill>
                  <a:schemeClr val="accent2"/>
                </a:solidFill>
              </a:defRPr>
            </a:lvl5pPr>
          </a:lstStyle>
          <a:p>
            <a:pPr lvl="0"/>
            <a:r>
              <a:rPr lang="de-DE"/>
              <a:t>Formatvorlagen des Textmasters bearbeiten</a:t>
            </a:r>
          </a:p>
        </p:txBody>
      </p:sp>
      <p:sp>
        <p:nvSpPr>
          <p:cNvPr id="11" name="Textplatzhalter 5"/>
          <p:cNvSpPr>
            <a:spLocks noGrp="1"/>
          </p:cNvSpPr>
          <p:nvPr>
            <p:ph type="body" sz="quarter" idx="13"/>
          </p:nvPr>
        </p:nvSpPr>
        <p:spPr>
          <a:xfrm>
            <a:off x="3992627" y="1576388"/>
            <a:ext cx="7589773" cy="1060524"/>
          </a:xfrm>
          <a:prstGeom prst="rect">
            <a:avLst/>
          </a:prstGeom>
          <a:ln>
            <a:solidFill>
              <a:schemeClr val="accent2"/>
            </a:solidFill>
          </a:ln>
        </p:spPr>
        <p:style>
          <a:lnRef idx="2">
            <a:schemeClr val="accent2"/>
          </a:lnRef>
          <a:fillRef idx="1">
            <a:schemeClr val="lt1"/>
          </a:fillRef>
          <a:effectRef idx="0">
            <a:schemeClr val="accent2"/>
          </a:effectRef>
          <a:fontRef idx="none"/>
        </p:style>
        <p:txBody>
          <a:bodyPr tIns="90000" bIns="90000" anchor="ctr"/>
          <a:lstStyle>
            <a:lvl1pPr marL="0" indent="0">
              <a:lnSpc>
                <a:spcPct val="114000"/>
              </a:lnSpc>
              <a:spcBef>
                <a:spcPts val="0"/>
              </a:spcBef>
              <a:spcAft>
                <a:spcPts val="600"/>
              </a:spcAft>
              <a:buNone/>
              <a:defRPr sz="1800">
                <a:solidFill>
                  <a:srgbClr val="003C76"/>
                </a:solidFill>
              </a:defRPr>
            </a:lvl1pPr>
            <a:lvl2pPr marL="339725" indent="0">
              <a:lnSpc>
                <a:spcPct val="114000"/>
              </a:lnSpc>
              <a:spcBef>
                <a:spcPts val="0"/>
              </a:spcBef>
              <a:spcAft>
                <a:spcPts val="600"/>
              </a:spcAft>
              <a:buFont typeface="Arial" panose="020B0604020202020204" pitchFamily="34" charset="0"/>
              <a:buNone/>
              <a:defRPr sz="1800">
                <a:solidFill>
                  <a:schemeClr val="accent2"/>
                </a:solidFill>
              </a:defRPr>
            </a:lvl2pPr>
            <a:lvl3pPr marL="668338" indent="0">
              <a:lnSpc>
                <a:spcPct val="114000"/>
              </a:lnSpc>
              <a:spcBef>
                <a:spcPts val="0"/>
              </a:spcBef>
              <a:spcAft>
                <a:spcPts val="600"/>
              </a:spcAft>
              <a:buNone/>
              <a:defRPr sz="1800">
                <a:solidFill>
                  <a:schemeClr val="accent2"/>
                </a:solidFill>
              </a:defRPr>
            </a:lvl3pPr>
            <a:lvl4pPr marL="1111250" indent="0">
              <a:lnSpc>
                <a:spcPct val="114000"/>
              </a:lnSpc>
              <a:spcBef>
                <a:spcPts val="0"/>
              </a:spcBef>
              <a:spcAft>
                <a:spcPts val="600"/>
              </a:spcAft>
              <a:buNone/>
              <a:defRPr sz="1800">
                <a:solidFill>
                  <a:schemeClr val="accent2"/>
                </a:solidFill>
              </a:defRPr>
            </a:lvl4pPr>
            <a:lvl5pPr marL="1565275" indent="0">
              <a:lnSpc>
                <a:spcPct val="114000"/>
              </a:lnSpc>
              <a:spcBef>
                <a:spcPts val="0"/>
              </a:spcBef>
              <a:spcAft>
                <a:spcPts val="600"/>
              </a:spcAft>
              <a:buNone/>
              <a:defRPr sz="1800">
                <a:solidFill>
                  <a:schemeClr val="accent2"/>
                </a:solidFill>
              </a:defRPr>
            </a:lvl5pPr>
          </a:lstStyle>
          <a:p>
            <a:pPr lvl="0"/>
            <a:r>
              <a:rPr lang="de-DE"/>
              <a:t>Formatvorlagen des Textmasters bearbeiten</a:t>
            </a:r>
          </a:p>
        </p:txBody>
      </p:sp>
      <p:sp>
        <p:nvSpPr>
          <p:cNvPr id="13" name="Textplatzhalter 5"/>
          <p:cNvSpPr>
            <a:spLocks noGrp="1"/>
          </p:cNvSpPr>
          <p:nvPr>
            <p:ph type="body" sz="quarter" idx="14"/>
          </p:nvPr>
        </p:nvSpPr>
        <p:spPr>
          <a:xfrm>
            <a:off x="609600" y="2780928"/>
            <a:ext cx="2606080" cy="1060524"/>
          </a:xfrm>
          <a:prstGeom prst="rect">
            <a:avLst/>
          </a:prstGeom>
          <a:solidFill>
            <a:schemeClr val="accent2"/>
          </a:solidFill>
          <a:ln>
            <a:solidFill>
              <a:schemeClr val="accent2"/>
            </a:solidFill>
          </a:ln>
        </p:spPr>
        <p:style>
          <a:lnRef idx="2">
            <a:schemeClr val="accent2"/>
          </a:lnRef>
          <a:fillRef idx="1">
            <a:schemeClr val="lt1"/>
          </a:fillRef>
          <a:effectRef idx="0">
            <a:schemeClr val="accent2"/>
          </a:effectRef>
          <a:fontRef idx="none"/>
        </p:style>
        <p:txBody>
          <a:bodyPr tIns="90000" bIns="90000" anchor="ctr"/>
          <a:lstStyle>
            <a:lvl1pPr marL="0" indent="0">
              <a:lnSpc>
                <a:spcPct val="114000"/>
              </a:lnSpc>
              <a:spcBef>
                <a:spcPts val="0"/>
              </a:spcBef>
              <a:spcAft>
                <a:spcPts val="600"/>
              </a:spcAft>
              <a:buNone/>
              <a:defRPr sz="1800" b="1">
                <a:solidFill>
                  <a:schemeClr val="bg1"/>
                </a:solidFill>
              </a:defRPr>
            </a:lvl1pPr>
            <a:lvl2pPr marL="541338" indent="-201613">
              <a:lnSpc>
                <a:spcPct val="114000"/>
              </a:lnSpc>
              <a:spcBef>
                <a:spcPts val="0"/>
              </a:spcBef>
              <a:spcAft>
                <a:spcPts val="600"/>
              </a:spcAft>
              <a:buFont typeface="Arial" panose="020B0604020202020204" pitchFamily="34" charset="0"/>
              <a:buChar char="•"/>
              <a:defRPr sz="1800">
                <a:solidFill>
                  <a:schemeClr val="accent2"/>
                </a:solidFill>
              </a:defRPr>
            </a:lvl2pPr>
            <a:lvl3pPr marL="896938" indent="-228600">
              <a:lnSpc>
                <a:spcPct val="114000"/>
              </a:lnSpc>
              <a:spcBef>
                <a:spcPts val="0"/>
              </a:spcBef>
              <a:spcAft>
                <a:spcPts val="600"/>
              </a:spcAft>
              <a:defRPr sz="1800">
                <a:solidFill>
                  <a:schemeClr val="accent2"/>
                </a:solidFill>
              </a:defRPr>
            </a:lvl3pPr>
            <a:lvl4pPr marL="1339850" indent="-228600">
              <a:lnSpc>
                <a:spcPct val="114000"/>
              </a:lnSpc>
              <a:spcBef>
                <a:spcPts val="0"/>
              </a:spcBef>
              <a:spcAft>
                <a:spcPts val="600"/>
              </a:spcAft>
              <a:defRPr sz="1800">
                <a:solidFill>
                  <a:schemeClr val="accent2"/>
                </a:solidFill>
              </a:defRPr>
            </a:lvl4pPr>
            <a:lvl5pPr marL="1793875" indent="-228600">
              <a:lnSpc>
                <a:spcPct val="114000"/>
              </a:lnSpc>
              <a:spcBef>
                <a:spcPts val="0"/>
              </a:spcBef>
              <a:spcAft>
                <a:spcPts val="600"/>
              </a:spcAft>
              <a:defRPr sz="1800">
                <a:solidFill>
                  <a:schemeClr val="accent2"/>
                </a:solidFill>
              </a:defRPr>
            </a:lvl5pPr>
          </a:lstStyle>
          <a:p>
            <a:pPr lvl="0"/>
            <a:r>
              <a:rPr lang="de-DE"/>
              <a:t>Formatvorlagen des Textmasters bearbeiten</a:t>
            </a:r>
          </a:p>
        </p:txBody>
      </p:sp>
      <p:sp>
        <p:nvSpPr>
          <p:cNvPr id="14" name="Textplatzhalter 5"/>
          <p:cNvSpPr>
            <a:spLocks noGrp="1"/>
          </p:cNvSpPr>
          <p:nvPr>
            <p:ph type="body" sz="quarter" idx="15"/>
          </p:nvPr>
        </p:nvSpPr>
        <p:spPr>
          <a:xfrm>
            <a:off x="3992627" y="2780928"/>
            <a:ext cx="7589773" cy="1060524"/>
          </a:xfrm>
          <a:prstGeom prst="rect">
            <a:avLst/>
          </a:prstGeom>
          <a:ln>
            <a:solidFill>
              <a:schemeClr val="accent2"/>
            </a:solidFill>
          </a:ln>
        </p:spPr>
        <p:style>
          <a:lnRef idx="2">
            <a:schemeClr val="accent2"/>
          </a:lnRef>
          <a:fillRef idx="1">
            <a:schemeClr val="lt1"/>
          </a:fillRef>
          <a:effectRef idx="0">
            <a:schemeClr val="accent2"/>
          </a:effectRef>
          <a:fontRef idx="none"/>
        </p:style>
        <p:txBody>
          <a:bodyPr tIns="90000" bIns="90000" anchor="ctr"/>
          <a:lstStyle>
            <a:lvl1pPr marL="0" indent="0">
              <a:lnSpc>
                <a:spcPct val="114000"/>
              </a:lnSpc>
              <a:spcBef>
                <a:spcPts val="0"/>
              </a:spcBef>
              <a:spcAft>
                <a:spcPts val="600"/>
              </a:spcAft>
              <a:buNone/>
              <a:defRPr sz="1800">
                <a:solidFill>
                  <a:srgbClr val="003C76"/>
                </a:solidFill>
              </a:defRPr>
            </a:lvl1pPr>
            <a:lvl2pPr marL="339725" indent="0">
              <a:lnSpc>
                <a:spcPct val="114000"/>
              </a:lnSpc>
              <a:spcBef>
                <a:spcPts val="0"/>
              </a:spcBef>
              <a:spcAft>
                <a:spcPts val="600"/>
              </a:spcAft>
              <a:buFont typeface="Arial" panose="020B0604020202020204" pitchFamily="34" charset="0"/>
              <a:buNone/>
              <a:defRPr sz="1800">
                <a:solidFill>
                  <a:schemeClr val="accent2"/>
                </a:solidFill>
              </a:defRPr>
            </a:lvl2pPr>
            <a:lvl3pPr marL="668338" indent="0">
              <a:lnSpc>
                <a:spcPct val="114000"/>
              </a:lnSpc>
              <a:spcBef>
                <a:spcPts val="0"/>
              </a:spcBef>
              <a:spcAft>
                <a:spcPts val="600"/>
              </a:spcAft>
              <a:buNone/>
              <a:defRPr sz="1800">
                <a:solidFill>
                  <a:schemeClr val="accent2"/>
                </a:solidFill>
              </a:defRPr>
            </a:lvl3pPr>
            <a:lvl4pPr marL="1111250" indent="0">
              <a:lnSpc>
                <a:spcPct val="114000"/>
              </a:lnSpc>
              <a:spcBef>
                <a:spcPts val="0"/>
              </a:spcBef>
              <a:spcAft>
                <a:spcPts val="600"/>
              </a:spcAft>
              <a:buNone/>
              <a:defRPr sz="1800">
                <a:solidFill>
                  <a:schemeClr val="accent2"/>
                </a:solidFill>
              </a:defRPr>
            </a:lvl4pPr>
            <a:lvl5pPr marL="1565275" indent="0">
              <a:lnSpc>
                <a:spcPct val="114000"/>
              </a:lnSpc>
              <a:spcBef>
                <a:spcPts val="0"/>
              </a:spcBef>
              <a:spcAft>
                <a:spcPts val="600"/>
              </a:spcAft>
              <a:buNone/>
              <a:defRPr sz="1800">
                <a:solidFill>
                  <a:schemeClr val="accent2"/>
                </a:solidFill>
              </a:defRPr>
            </a:lvl5pPr>
          </a:lstStyle>
          <a:p>
            <a:pPr lvl="0"/>
            <a:r>
              <a:rPr lang="de-DE"/>
              <a:t>Formatvorlagen des Textmasters bearbeiten</a:t>
            </a:r>
          </a:p>
        </p:txBody>
      </p:sp>
      <p:sp>
        <p:nvSpPr>
          <p:cNvPr id="16" name="Textplatzhalter 5"/>
          <p:cNvSpPr>
            <a:spLocks noGrp="1"/>
          </p:cNvSpPr>
          <p:nvPr>
            <p:ph type="body" sz="quarter" idx="16"/>
          </p:nvPr>
        </p:nvSpPr>
        <p:spPr>
          <a:xfrm>
            <a:off x="609600" y="3985468"/>
            <a:ext cx="2606080" cy="1060524"/>
          </a:xfrm>
          <a:prstGeom prst="rect">
            <a:avLst/>
          </a:prstGeom>
          <a:solidFill>
            <a:schemeClr val="accent2"/>
          </a:solidFill>
          <a:ln>
            <a:solidFill>
              <a:schemeClr val="accent2"/>
            </a:solidFill>
          </a:ln>
        </p:spPr>
        <p:style>
          <a:lnRef idx="2">
            <a:schemeClr val="accent2"/>
          </a:lnRef>
          <a:fillRef idx="1">
            <a:schemeClr val="lt1"/>
          </a:fillRef>
          <a:effectRef idx="0">
            <a:schemeClr val="accent2"/>
          </a:effectRef>
          <a:fontRef idx="none"/>
        </p:style>
        <p:txBody>
          <a:bodyPr tIns="90000" bIns="90000" anchor="ctr"/>
          <a:lstStyle>
            <a:lvl1pPr marL="0" indent="0">
              <a:lnSpc>
                <a:spcPct val="114000"/>
              </a:lnSpc>
              <a:spcBef>
                <a:spcPts val="0"/>
              </a:spcBef>
              <a:spcAft>
                <a:spcPts val="600"/>
              </a:spcAft>
              <a:buNone/>
              <a:defRPr sz="1800" b="1">
                <a:solidFill>
                  <a:schemeClr val="bg1"/>
                </a:solidFill>
              </a:defRPr>
            </a:lvl1pPr>
            <a:lvl2pPr marL="541338" indent="-201613">
              <a:lnSpc>
                <a:spcPct val="114000"/>
              </a:lnSpc>
              <a:spcBef>
                <a:spcPts val="0"/>
              </a:spcBef>
              <a:spcAft>
                <a:spcPts val="600"/>
              </a:spcAft>
              <a:buFont typeface="Arial" panose="020B0604020202020204" pitchFamily="34" charset="0"/>
              <a:buChar char="•"/>
              <a:defRPr sz="1800">
                <a:solidFill>
                  <a:schemeClr val="accent2"/>
                </a:solidFill>
              </a:defRPr>
            </a:lvl2pPr>
            <a:lvl3pPr marL="896938" indent="-228600">
              <a:lnSpc>
                <a:spcPct val="114000"/>
              </a:lnSpc>
              <a:spcBef>
                <a:spcPts val="0"/>
              </a:spcBef>
              <a:spcAft>
                <a:spcPts val="600"/>
              </a:spcAft>
              <a:defRPr sz="1800">
                <a:solidFill>
                  <a:schemeClr val="accent2"/>
                </a:solidFill>
              </a:defRPr>
            </a:lvl3pPr>
            <a:lvl4pPr marL="1339850" indent="-228600">
              <a:lnSpc>
                <a:spcPct val="114000"/>
              </a:lnSpc>
              <a:spcBef>
                <a:spcPts val="0"/>
              </a:spcBef>
              <a:spcAft>
                <a:spcPts val="600"/>
              </a:spcAft>
              <a:defRPr sz="1800">
                <a:solidFill>
                  <a:schemeClr val="accent2"/>
                </a:solidFill>
              </a:defRPr>
            </a:lvl4pPr>
            <a:lvl5pPr marL="1793875" indent="-228600">
              <a:lnSpc>
                <a:spcPct val="114000"/>
              </a:lnSpc>
              <a:spcBef>
                <a:spcPts val="0"/>
              </a:spcBef>
              <a:spcAft>
                <a:spcPts val="600"/>
              </a:spcAft>
              <a:defRPr sz="1800">
                <a:solidFill>
                  <a:schemeClr val="accent2"/>
                </a:solidFill>
              </a:defRPr>
            </a:lvl5pPr>
          </a:lstStyle>
          <a:p>
            <a:pPr lvl="0"/>
            <a:r>
              <a:rPr lang="de-DE"/>
              <a:t>Formatvorlagen des Textmasters bearbeiten</a:t>
            </a:r>
          </a:p>
        </p:txBody>
      </p:sp>
      <p:sp>
        <p:nvSpPr>
          <p:cNvPr id="17" name="Textplatzhalter 5"/>
          <p:cNvSpPr>
            <a:spLocks noGrp="1"/>
          </p:cNvSpPr>
          <p:nvPr>
            <p:ph type="body" sz="quarter" idx="17"/>
          </p:nvPr>
        </p:nvSpPr>
        <p:spPr>
          <a:xfrm>
            <a:off x="3992627" y="3985468"/>
            <a:ext cx="7589773" cy="1060524"/>
          </a:xfrm>
          <a:prstGeom prst="rect">
            <a:avLst/>
          </a:prstGeom>
          <a:ln>
            <a:solidFill>
              <a:schemeClr val="accent2"/>
            </a:solidFill>
          </a:ln>
        </p:spPr>
        <p:style>
          <a:lnRef idx="2">
            <a:schemeClr val="accent2"/>
          </a:lnRef>
          <a:fillRef idx="1">
            <a:schemeClr val="lt1"/>
          </a:fillRef>
          <a:effectRef idx="0">
            <a:schemeClr val="accent2"/>
          </a:effectRef>
          <a:fontRef idx="none"/>
        </p:style>
        <p:txBody>
          <a:bodyPr tIns="90000" bIns="90000" anchor="ctr"/>
          <a:lstStyle>
            <a:lvl1pPr marL="0" indent="0">
              <a:lnSpc>
                <a:spcPct val="114000"/>
              </a:lnSpc>
              <a:spcBef>
                <a:spcPts val="0"/>
              </a:spcBef>
              <a:spcAft>
                <a:spcPts val="600"/>
              </a:spcAft>
              <a:buNone/>
              <a:defRPr sz="1800">
                <a:solidFill>
                  <a:srgbClr val="003C76"/>
                </a:solidFill>
              </a:defRPr>
            </a:lvl1pPr>
            <a:lvl2pPr marL="339725" indent="0">
              <a:lnSpc>
                <a:spcPct val="114000"/>
              </a:lnSpc>
              <a:spcBef>
                <a:spcPts val="0"/>
              </a:spcBef>
              <a:spcAft>
                <a:spcPts val="600"/>
              </a:spcAft>
              <a:buFont typeface="Arial" panose="020B0604020202020204" pitchFamily="34" charset="0"/>
              <a:buNone/>
              <a:defRPr sz="1800">
                <a:solidFill>
                  <a:schemeClr val="accent2"/>
                </a:solidFill>
              </a:defRPr>
            </a:lvl2pPr>
            <a:lvl3pPr marL="668338" indent="0">
              <a:lnSpc>
                <a:spcPct val="114000"/>
              </a:lnSpc>
              <a:spcBef>
                <a:spcPts val="0"/>
              </a:spcBef>
              <a:spcAft>
                <a:spcPts val="600"/>
              </a:spcAft>
              <a:buNone/>
              <a:defRPr sz="1800">
                <a:solidFill>
                  <a:schemeClr val="accent2"/>
                </a:solidFill>
              </a:defRPr>
            </a:lvl3pPr>
            <a:lvl4pPr marL="1111250" indent="0">
              <a:lnSpc>
                <a:spcPct val="114000"/>
              </a:lnSpc>
              <a:spcBef>
                <a:spcPts val="0"/>
              </a:spcBef>
              <a:spcAft>
                <a:spcPts val="600"/>
              </a:spcAft>
              <a:buNone/>
              <a:defRPr sz="1800">
                <a:solidFill>
                  <a:schemeClr val="accent2"/>
                </a:solidFill>
              </a:defRPr>
            </a:lvl4pPr>
            <a:lvl5pPr marL="1565275" indent="0">
              <a:lnSpc>
                <a:spcPct val="114000"/>
              </a:lnSpc>
              <a:spcBef>
                <a:spcPts val="0"/>
              </a:spcBef>
              <a:spcAft>
                <a:spcPts val="600"/>
              </a:spcAft>
              <a:buNone/>
              <a:defRPr sz="1800">
                <a:solidFill>
                  <a:schemeClr val="accent2"/>
                </a:solidFill>
              </a:defRPr>
            </a:lvl5pPr>
          </a:lstStyle>
          <a:p>
            <a:pPr lvl="0"/>
            <a:r>
              <a:rPr lang="de-DE"/>
              <a:t>Formatvorlagen des Textmasters bearbeiten</a:t>
            </a:r>
          </a:p>
        </p:txBody>
      </p:sp>
      <p:sp>
        <p:nvSpPr>
          <p:cNvPr id="19" name="Textplatzhalter 5"/>
          <p:cNvSpPr>
            <a:spLocks noGrp="1"/>
          </p:cNvSpPr>
          <p:nvPr>
            <p:ph type="body" sz="quarter" idx="18"/>
          </p:nvPr>
        </p:nvSpPr>
        <p:spPr>
          <a:xfrm>
            <a:off x="609600" y="5190008"/>
            <a:ext cx="2606080" cy="1060524"/>
          </a:xfrm>
          <a:prstGeom prst="rect">
            <a:avLst/>
          </a:prstGeom>
          <a:solidFill>
            <a:schemeClr val="accent2"/>
          </a:solidFill>
          <a:ln>
            <a:solidFill>
              <a:schemeClr val="accent2"/>
            </a:solidFill>
          </a:ln>
        </p:spPr>
        <p:style>
          <a:lnRef idx="2">
            <a:schemeClr val="accent2"/>
          </a:lnRef>
          <a:fillRef idx="1">
            <a:schemeClr val="lt1"/>
          </a:fillRef>
          <a:effectRef idx="0">
            <a:schemeClr val="accent2"/>
          </a:effectRef>
          <a:fontRef idx="none"/>
        </p:style>
        <p:txBody>
          <a:bodyPr tIns="90000" bIns="90000" anchor="ctr"/>
          <a:lstStyle>
            <a:lvl1pPr marL="0" indent="0">
              <a:lnSpc>
                <a:spcPct val="114000"/>
              </a:lnSpc>
              <a:spcBef>
                <a:spcPts val="0"/>
              </a:spcBef>
              <a:spcAft>
                <a:spcPts val="600"/>
              </a:spcAft>
              <a:buNone/>
              <a:defRPr sz="1800" b="1">
                <a:solidFill>
                  <a:schemeClr val="bg1"/>
                </a:solidFill>
              </a:defRPr>
            </a:lvl1pPr>
            <a:lvl2pPr marL="541338" indent="-201613">
              <a:lnSpc>
                <a:spcPct val="114000"/>
              </a:lnSpc>
              <a:spcBef>
                <a:spcPts val="0"/>
              </a:spcBef>
              <a:spcAft>
                <a:spcPts val="600"/>
              </a:spcAft>
              <a:buFont typeface="Arial" panose="020B0604020202020204" pitchFamily="34" charset="0"/>
              <a:buChar char="•"/>
              <a:defRPr sz="1800">
                <a:solidFill>
                  <a:schemeClr val="accent2"/>
                </a:solidFill>
              </a:defRPr>
            </a:lvl2pPr>
            <a:lvl3pPr marL="896938" indent="-228600">
              <a:lnSpc>
                <a:spcPct val="114000"/>
              </a:lnSpc>
              <a:spcBef>
                <a:spcPts val="0"/>
              </a:spcBef>
              <a:spcAft>
                <a:spcPts val="600"/>
              </a:spcAft>
              <a:defRPr sz="1800">
                <a:solidFill>
                  <a:schemeClr val="accent2"/>
                </a:solidFill>
              </a:defRPr>
            </a:lvl3pPr>
            <a:lvl4pPr marL="1339850" indent="-228600">
              <a:lnSpc>
                <a:spcPct val="114000"/>
              </a:lnSpc>
              <a:spcBef>
                <a:spcPts val="0"/>
              </a:spcBef>
              <a:spcAft>
                <a:spcPts val="600"/>
              </a:spcAft>
              <a:defRPr sz="1800">
                <a:solidFill>
                  <a:schemeClr val="accent2"/>
                </a:solidFill>
              </a:defRPr>
            </a:lvl4pPr>
            <a:lvl5pPr marL="1793875" indent="-228600">
              <a:lnSpc>
                <a:spcPct val="114000"/>
              </a:lnSpc>
              <a:spcBef>
                <a:spcPts val="0"/>
              </a:spcBef>
              <a:spcAft>
                <a:spcPts val="600"/>
              </a:spcAft>
              <a:defRPr sz="1800">
                <a:solidFill>
                  <a:schemeClr val="accent2"/>
                </a:solidFill>
              </a:defRPr>
            </a:lvl5pPr>
          </a:lstStyle>
          <a:p>
            <a:pPr lvl="0"/>
            <a:r>
              <a:rPr lang="de-DE"/>
              <a:t>Formatvorlagen des Textmasters bearbeiten</a:t>
            </a:r>
          </a:p>
        </p:txBody>
      </p:sp>
      <p:sp>
        <p:nvSpPr>
          <p:cNvPr id="20" name="Textplatzhalter 5"/>
          <p:cNvSpPr>
            <a:spLocks noGrp="1"/>
          </p:cNvSpPr>
          <p:nvPr>
            <p:ph type="body" sz="quarter" idx="19"/>
          </p:nvPr>
        </p:nvSpPr>
        <p:spPr>
          <a:xfrm>
            <a:off x="3992627" y="5190008"/>
            <a:ext cx="7589773" cy="1060524"/>
          </a:xfrm>
          <a:prstGeom prst="rect">
            <a:avLst/>
          </a:prstGeom>
          <a:ln>
            <a:solidFill>
              <a:schemeClr val="accent2"/>
            </a:solidFill>
          </a:ln>
        </p:spPr>
        <p:style>
          <a:lnRef idx="2">
            <a:schemeClr val="accent2"/>
          </a:lnRef>
          <a:fillRef idx="1">
            <a:schemeClr val="lt1"/>
          </a:fillRef>
          <a:effectRef idx="0">
            <a:schemeClr val="accent2"/>
          </a:effectRef>
          <a:fontRef idx="none"/>
        </p:style>
        <p:txBody>
          <a:bodyPr tIns="90000" bIns="90000" anchor="ctr"/>
          <a:lstStyle>
            <a:lvl1pPr marL="0" indent="0">
              <a:lnSpc>
                <a:spcPct val="114000"/>
              </a:lnSpc>
              <a:spcBef>
                <a:spcPts val="0"/>
              </a:spcBef>
              <a:spcAft>
                <a:spcPts val="600"/>
              </a:spcAft>
              <a:buNone/>
              <a:defRPr sz="1800">
                <a:solidFill>
                  <a:srgbClr val="003C76"/>
                </a:solidFill>
              </a:defRPr>
            </a:lvl1pPr>
            <a:lvl2pPr marL="339725" indent="0">
              <a:lnSpc>
                <a:spcPct val="114000"/>
              </a:lnSpc>
              <a:spcBef>
                <a:spcPts val="0"/>
              </a:spcBef>
              <a:spcAft>
                <a:spcPts val="600"/>
              </a:spcAft>
              <a:buFont typeface="Arial" panose="020B0604020202020204" pitchFamily="34" charset="0"/>
              <a:buNone/>
              <a:defRPr sz="1800">
                <a:solidFill>
                  <a:schemeClr val="accent2"/>
                </a:solidFill>
              </a:defRPr>
            </a:lvl2pPr>
            <a:lvl3pPr marL="668338" indent="0">
              <a:lnSpc>
                <a:spcPct val="114000"/>
              </a:lnSpc>
              <a:spcBef>
                <a:spcPts val="0"/>
              </a:spcBef>
              <a:spcAft>
                <a:spcPts val="600"/>
              </a:spcAft>
              <a:buNone/>
              <a:defRPr sz="1800">
                <a:solidFill>
                  <a:schemeClr val="accent2"/>
                </a:solidFill>
              </a:defRPr>
            </a:lvl3pPr>
            <a:lvl4pPr marL="1111250" indent="0">
              <a:lnSpc>
                <a:spcPct val="114000"/>
              </a:lnSpc>
              <a:spcBef>
                <a:spcPts val="0"/>
              </a:spcBef>
              <a:spcAft>
                <a:spcPts val="600"/>
              </a:spcAft>
              <a:buNone/>
              <a:defRPr sz="1800">
                <a:solidFill>
                  <a:schemeClr val="accent2"/>
                </a:solidFill>
              </a:defRPr>
            </a:lvl4pPr>
            <a:lvl5pPr marL="1565275" indent="0">
              <a:lnSpc>
                <a:spcPct val="114000"/>
              </a:lnSpc>
              <a:spcBef>
                <a:spcPts val="0"/>
              </a:spcBef>
              <a:spcAft>
                <a:spcPts val="600"/>
              </a:spcAft>
              <a:buNone/>
              <a:defRPr sz="1800">
                <a:solidFill>
                  <a:schemeClr val="accent2"/>
                </a:solidFill>
              </a:defRPr>
            </a:lvl5pPr>
          </a:lstStyle>
          <a:p>
            <a:pPr lvl="0"/>
            <a:r>
              <a:rPr lang="de-DE"/>
              <a:t>Formatvorlagen des Textmasters bearbeiten</a:t>
            </a:r>
          </a:p>
        </p:txBody>
      </p:sp>
    </p:spTree>
    <p:extLst>
      <p:ext uri="{BB962C8B-B14F-4D97-AF65-F5344CB8AC3E}">
        <p14:creationId xmlns:p14="http://schemas.microsoft.com/office/powerpoint/2010/main" val="58355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hteck 2"/>
          <p:cNvSpPr>
            <a:spLocks noChangeArrowheads="1"/>
          </p:cNvSpPr>
          <p:nvPr userDrawn="1"/>
        </p:nvSpPr>
        <p:spPr bwMode="auto">
          <a:xfrm>
            <a:off x="0" y="-26988"/>
            <a:ext cx="12192000" cy="142876"/>
          </a:xfrm>
          <a:prstGeom prst="rect">
            <a:avLst/>
          </a:prstGeom>
          <a:solidFill>
            <a:schemeClr val="accent1"/>
          </a:solidFill>
          <a:ln>
            <a:noFill/>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auto">
              <a:spcBef>
                <a:spcPts val="0"/>
              </a:spcBef>
              <a:spcAft>
                <a:spcPts val="0"/>
              </a:spcAft>
              <a:defRPr/>
            </a:pPr>
            <a:endParaRPr lang="de-DE" altLang="de-DE" sz="2400"/>
          </a:p>
        </p:txBody>
      </p:sp>
      <p:sp>
        <p:nvSpPr>
          <p:cNvPr id="4" name="Titel 9"/>
          <p:cNvSpPr>
            <a:spLocks noGrp="1"/>
          </p:cNvSpPr>
          <p:nvPr>
            <p:ph type="title" hasCustomPrompt="1"/>
          </p:nvPr>
        </p:nvSpPr>
        <p:spPr>
          <a:xfrm>
            <a:off x="609600" y="274638"/>
            <a:ext cx="10972800" cy="1143000"/>
          </a:xfrm>
          <a:prstGeom prst="rect">
            <a:avLst/>
          </a:prstGeom>
        </p:spPr>
        <p:txBody>
          <a:bodyPr>
            <a:normAutofit/>
          </a:bodyPr>
          <a:lstStyle>
            <a:lvl1pPr algn="l">
              <a:lnSpc>
                <a:spcPct val="114000"/>
              </a:lnSpc>
              <a:defRPr sz="2200" b="1" baseline="0">
                <a:solidFill>
                  <a:srgbClr val="003C76"/>
                </a:solidFill>
                <a:latin typeface="Tahoma" panose="020B0604030504040204" pitchFamily="34" charset="0"/>
                <a:ea typeface="Tahoma" panose="020B0604030504040204" pitchFamily="34" charset="0"/>
                <a:cs typeface="Tahoma" panose="020B0604030504040204" pitchFamily="34" charset="0"/>
              </a:defRPr>
            </a:lvl1pPr>
          </a:lstStyle>
          <a:p>
            <a:r>
              <a:rPr lang="de-DE" dirty="0"/>
              <a:t>Agenda</a:t>
            </a:r>
          </a:p>
        </p:txBody>
      </p:sp>
      <p:sp>
        <p:nvSpPr>
          <p:cNvPr id="6" name="Textplatzhalter 5"/>
          <p:cNvSpPr>
            <a:spLocks noGrp="1"/>
          </p:cNvSpPr>
          <p:nvPr>
            <p:ph type="body" sz="quarter" idx="10"/>
          </p:nvPr>
        </p:nvSpPr>
        <p:spPr>
          <a:xfrm>
            <a:off x="609600" y="1576388"/>
            <a:ext cx="10972800" cy="4728740"/>
          </a:xfrm>
          <a:prstGeom prst="rect">
            <a:avLst/>
          </a:prstGeom>
        </p:spPr>
        <p:txBody>
          <a:bodyPr/>
          <a:lstStyle>
            <a:lvl1pPr marL="342900" indent="-342900">
              <a:lnSpc>
                <a:spcPct val="114000"/>
              </a:lnSpc>
              <a:spcBef>
                <a:spcPts val="0"/>
              </a:spcBef>
              <a:spcAft>
                <a:spcPts val="600"/>
              </a:spcAft>
              <a:buFont typeface="+mj-lt"/>
              <a:buAutoNum type="arabicPeriod"/>
              <a:defRPr sz="1800">
                <a:solidFill>
                  <a:srgbClr val="A0AFAE"/>
                </a:solidFill>
              </a:defRPr>
            </a:lvl1pPr>
            <a:lvl2pPr marL="719138" indent="-342900">
              <a:lnSpc>
                <a:spcPct val="114000"/>
              </a:lnSpc>
              <a:spcBef>
                <a:spcPts val="0"/>
              </a:spcBef>
              <a:spcAft>
                <a:spcPts val="600"/>
              </a:spcAft>
              <a:buFont typeface="+mj-lt"/>
              <a:buAutoNum type="alphaLcPeriod"/>
              <a:defRPr sz="1800">
                <a:solidFill>
                  <a:srgbClr val="A0AFAE"/>
                </a:solidFill>
              </a:defRPr>
            </a:lvl2pPr>
            <a:lvl3pPr marL="985838" indent="-228600">
              <a:lnSpc>
                <a:spcPct val="114000"/>
              </a:lnSpc>
              <a:spcBef>
                <a:spcPts val="0"/>
              </a:spcBef>
              <a:spcAft>
                <a:spcPts val="600"/>
              </a:spcAft>
              <a:defRPr sz="1800">
                <a:solidFill>
                  <a:srgbClr val="A0AFAE"/>
                </a:solidFill>
              </a:defRPr>
            </a:lvl3pPr>
            <a:lvl4pPr marL="1339850" indent="-228600">
              <a:lnSpc>
                <a:spcPct val="114000"/>
              </a:lnSpc>
              <a:spcBef>
                <a:spcPts val="0"/>
              </a:spcBef>
              <a:spcAft>
                <a:spcPts val="600"/>
              </a:spcAft>
              <a:defRPr sz="1800">
                <a:solidFill>
                  <a:srgbClr val="A0AFAE"/>
                </a:solidFill>
              </a:defRPr>
            </a:lvl4pPr>
            <a:lvl5pPr marL="1793875" indent="-228600">
              <a:lnSpc>
                <a:spcPct val="114000"/>
              </a:lnSpc>
              <a:spcBef>
                <a:spcPts val="0"/>
              </a:spcBef>
              <a:spcAft>
                <a:spcPts val="600"/>
              </a:spcAft>
              <a:defRPr sz="1800">
                <a:solidFill>
                  <a:srgbClr val="A0AFAE"/>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feld 7"/>
          <p:cNvSpPr txBox="1"/>
          <p:nvPr userDrawn="1"/>
        </p:nvSpPr>
        <p:spPr bwMode="auto">
          <a:xfrm>
            <a:off x="10367833" y="6305129"/>
            <a:ext cx="12619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a:r>
              <a:rPr lang="de-DE" sz="1000" dirty="0">
                <a:solidFill>
                  <a:srgbClr val="003C76"/>
                </a:solidFill>
                <a:latin typeface="Tahoma" pitchFamily="34" charset="0"/>
              </a:rPr>
              <a:t>Seite </a:t>
            </a:r>
            <a:fld id="{1858F544-D227-46D0-9CDF-536CF5E4265F}" type="slidenum">
              <a:rPr lang="de-DE" sz="1000" smtClean="0">
                <a:solidFill>
                  <a:srgbClr val="003C76"/>
                </a:solidFill>
                <a:latin typeface="Tahoma" pitchFamily="34" charset="0"/>
              </a:rPr>
              <a:t>‹Nr.›</a:t>
            </a:fld>
            <a:endParaRPr lang="de-DE" sz="1000" dirty="0">
              <a:solidFill>
                <a:srgbClr val="003C76"/>
              </a:solidFill>
              <a:latin typeface="Tahoma" pitchFamily="34" charset="0"/>
            </a:endParaRPr>
          </a:p>
        </p:txBody>
      </p:sp>
    </p:spTree>
    <p:extLst>
      <p:ext uri="{BB962C8B-B14F-4D97-AF65-F5344CB8AC3E}">
        <p14:creationId xmlns:p14="http://schemas.microsoft.com/office/powerpoint/2010/main" val="43075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9"/>
          <p:cNvSpPr txBox="1">
            <a:spLocks/>
          </p:cNvSpPr>
          <p:nvPr/>
        </p:nvSpPr>
        <p:spPr>
          <a:xfrm>
            <a:off x="609600" y="274638"/>
            <a:ext cx="10972800" cy="1143000"/>
          </a:xfrm>
          <a:prstGeom prst="rect">
            <a:avLst/>
          </a:prstGeom>
        </p:spPr>
        <p:txBody>
          <a:bodyPr>
            <a:normAutofit/>
          </a:bodyPr>
          <a:lstStyle>
            <a:lvl1pPr algn="l" defTabSz="914400" rtl="0" eaLnBrk="1" latinLnBrk="0" hangingPunct="1">
              <a:spcBef>
                <a:spcPct val="0"/>
              </a:spcBef>
              <a:buNone/>
              <a:defRPr sz="2400" kern="1200">
                <a:solidFill>
                  <a:srgbClr val="00B0F0"/>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defRPr/>
            </a:pPr>
            <a:endParaRPr lang="de-DE" sz="2400" dirty="0"/>
          </a:p>
        </p:txBody>
      </p:sp>
    </p:spTree>
  </p:cSld>
  <p:clrMap bg1="lt1" tx1="dk1" bg2="lt2" tx2="dk2" accent1="accent1" accent2="accent2" accent3="accent3" accent4="accent4" accent5="accent5" accent6="accent6" hlink="hlink" folHlink="folHlink"/>
  <p:sldLayoutIdLst>
    <p:sldLayoutId id="2147484104" r:id="rId1"/>
    <p:sldLayoutId id="2147484112" r:id="rId2"/>
    <p:sldLayoutId id="2147484105" r:id="rId3"/>
    <p:sldLayoutId id="2147484106" r:id="rId4"/>
    <p:sldLayoutId id="2147484109" r:id="rId5"/>
    <p:sldLayoutId id="2147484110" r:id="rId6"/>
    <p:sldLayoutId id="2147484108" r:id="rId7"/>
    <p:sldLayoutId id="2147484111" r:id="rId8"/>
    <p:sldLayoutId id="2147484107" r:id="rId9"/>
  </p:sldLayoutIdLst>
  <p:hf sldNum="0" hdr="0" ftr="0" dt="0"/>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400">
          <a:solidFill>
            <a:schemeClr val="tx1"/>
          </a:solidFill>
          <a:latin typeface="Tahoma" pitchFamily="34" charset="0"/>
          <a:ea typeface="MS PGothic" panose="020B0600070205080204" pitchFamily="34" charset="-128"/>
          <a:cs typeface="ＭＳ Ｐゴシック" charset="0"/>
        </a:defRPr>
      </a:lvl2pPr>
      <a:lvl3pPr algn="ctr" rtl="0" eaLnBrk="1" fontAlgn="base" hangingPunct="1">
        <a:spcBef>
          <a:spcPct val="0"/>
        </a:spcBef>
        <a:spcAft>
          <a:spcPct val="0"/>
        </a:spcAft>
        <a:defRPr sz="4400">
          <a:solidFill>
            <a:schemeClr val="tx1"/>
          </a:solidFill>
          <a:latin typeface="Tahoma" pitchFamily="34" charset="0"/>
          <a:ea typeface="MS PGothic" panose="020B0600070205080204" pitchFamily="34" charset="-128"/>
          <a:cs typeface="ＭＳ Ｐゴシック" charset="0"/>
        </a:defRPr>
      </a:lvl3pPr>
      <a:lvl4pPr algn="ctr" rtl="0" eaLnBrk="1" fontAlgn="base" hangingPunct="1">
        <a:spcBef>
          <a:spcPct val="0"/>
        </a:spcBef>
        <a:spcAft>
          <a:spcPct val="0"/>
        </a:spcAft>
        <a:defRPr sz="4400">
          <a:solidFill>
            <a:schemeClr val="tx1"/>
          </a:solidFill>
          <a:latin typeface="Tahoma" pitchFamily="34" charset="0"/>
          <a:ea typeface="MS PGothic" panose="020B0600070205080204" pitchFamily="34" charset="-128"/>
          <a:cs typeface="ＭＳ Ｐゴシック" charset="0"/>
        </a:defRPr>
      </a:lvl4pPr>
      <a:lvl5pPr algn="ctr" rtl="0" eaLnBrk="1" fontAlgn="base" hangingPunct="1">
        <a:spcBef>
          <a:spcPct val="0"/>
        </a:spcBef>
        <a:spcAft>
          <a:spcPct val="0"/>
        </a:spcAft>
        <a:defRPr sz="4400">
          <a:solidFill>
            <a:schemeClr val="tx1"/>
          </a:solidFill>
          <a:latin typeface="Tahoma" pitchFamily="34"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Tahoma" panose="020B0604030504040204" pitchFamily="34" charset="0"/>
          <a:ea typeface="ヒラギノ角ゴ Pro W3" charset="0"/>
          <a:cs typeface="Tahoma" panose="020B060403050404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hemeOverride" Target="../theme/themeOverride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551989" y="6381751"/>
            <a:ext cx="720725"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Rechteck 2"/>
          <p:cNvSpPr>
            <a:spLocks noChangeArrowheads="1"/>
          </p:cNvSpPr>
          <p:nvPr/>
        </p:nvSpPr>
        <p:spPr bwMode="auto">
          <a:xfrm>
            <a:off x="0" y="1916113"/>
            <a:ext cx="12192000" cy="3600450"/>
          </a:xfrm>
          <a:prstGeom prst="rect">
            <a:avLst/>
          </a:prstGeom>
          <a:solidFill>
            <a:schemeClr val="accent1"/>
          </a:solidFill>
          <a:ln w="3175">
            <a:solidFill>
              <a:srgbClr val="0098D4"/>
            </a:solidFill>
            <a:round/>
            <a:headEnd/>
            <a:tailEnd/>
          </a:ln>
        </p:spPr>
        <p:txBody>
          <a:bodyPr lIns="90000" tIns="46800" rIns="90000" bIns="46800" anchor="ctr"/>
          <a:lstStyle/>
          <a:p>
            <a:pPr marL="417150" indent="-342900" eaLnBrk="1" hangingPunct="1">
              <a:spcAft>
                <a:spcPts val="1200"/>
              </a:spcAft>
              <a:buFont typeface="Wingdings" panose="05000000000000000000" pitchFamily="2" charset="2"/>
              <a:buChar char="§"/>
              <a:defRPr/>
            </a:pPr>
            <a:endParaRPr lang="de-DE" dirty="0">
              <a:solidFill>
                <a:schemeClr val="bg1"/>
              </a:solidFill>
              <a:latin typeface="+mj-lt"/>
              <a:ea typeface="+mn-ea"/>
              <a:cs typeface="Arial" charset="0"/>
            </a:endParaRPr>
          </a:p>
        </p:txBody>
      </p:sp>
      <p:pic>
        <p:nvPicPr>
          <p:cNvPr id="5125" name="Bild 8" descr="Logo_SVR_2020_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2090" y="369888"/>
            <a:ext cx="4654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platzhalter 1"/>
          <p:cNvSpPr>
            <a:spLocks noGrp="1"/>
          </p:cNvSpPr>
          <p:nvPr>
            <p:ph type="body" sz="quarter" idx="10"/>
          </p:nvPr>
        </p:nvSpPr>
        <p:spPr/>
        <p:txBody>
          <a:bodyPr/>
          <a:lstStyle/>
          <a:p>
            <a:r>
              <a:rPr lang="de-DE" altLang="de-DE" b="1" dirty="0"/>
              <a:t>Prekäre Beschäftigung ausländischer Arbeitskräfte in Deutschland: </a:t>
            </a:r>
          </a:p>
          <a:p>
            <a:r>
              <a:rPr lang="de-DE" altLang="de-DE" b="1" dirty="0"/>
              <a:t>Voraussetzungen, Folgen und Blick auf aktuelle Überlegungen zur </a:t>
            </a:r>
          </a:p>
          <a:p>
            <a:r>
              <a:rPr lang="de-DE" altLang="de-DE" b="1" dirty="0"/>
              <a:t>Weiterentwicklung des Erwerbsmigrationsrechts </a:t>
            </a:r>
          </a:p>
          <a:p>
            <a:endParaRPr lang="de-DE" altLang="de-DE" b="1" dirty="0"/>
          </a:p>
          <a:p>
            <a:r>
              <a:rPr lang="de-DE" altLang="de-DE" dirty="0" smtClean="0"/>
              <a:t>13. Juli </a:t>
            </a:r>
            <a:r>
              <a:rPr lang="de-DE" altLang="de-DE" dirty="0"/>
              <a:t>2023 | 10:00-12:00 Uhr </a:t>
            </a:r>
          </a:p>
          <a:p>
            <a:r>
              <a:rPr lang="de-DE" altLang="de-DE" dirty="0" err="1"/>
              <a:t>ProjektZentrum</a:t>
            </a:r>
            <a:r>
              <a:rPr lang="de-DE" altLang="de-DE" dirty="0"/>
              <a:t> Berlin| Neue Promenade 6 | 10178 Berlin</a:t>
            </a:r>
          </a:p>
          <a:p>
            <a:pPr>
              <a:spcBef>
                <a:spcPts val="1200"/>
              </a:spcBef>
            </a:pPr>
            <a:endParaRPr lang="de-DE" alt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664" y="540759"/>
            <a:ext cx="5976664" cy="619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a:spLocks noGrp="1"/>
          </p:cNvSpPr>
          <p:nvPr>
            <p:ph type="title"/>
          </p:nvPr>
        </p:nvSpPr>
        <p:spPr>
          <a:xfrm>
            <a:off x="609600" y="274638"/>
            <a:ext cx="10972800" cy="1143000"/>
          </a:xfrm>
        </p:spPr>
        <p:txBody>
          <a:bodyPr>
            <a:normAutofit fontScale="90000"/>
          </a:bodyPr>
          <a:lstStyle/>
          <a:p>
            <a:r>
              <a:rPr lang="de-DE" sz="2700" b="1" dirty="0">
                <a:solidFill>
                  <a:srgbClr val="54AF2E"/>
                </a:solidFill>
              </a:rPr>
              <a:t>Teilhabe, </a:t>
            </a:r>
            <a:r>
              <a:rPr lang="de-DE" sz="2700" b="1" dirty="0" err="1">
                <a:solidFill>
                  <a:srgbClr val="54AF2E"/>
                </a:solidFill>
              </a:rPr>
              <a:t>Prekarität</a:t>
            </a:r>
            <a:r>
              <a:rPr lang="de-DE" sz="2700" b="1" dirty="0">
                <a:solidFill>
                  <a:srgbClr val="54AF2E"/>
                </a:solidFill>
              </a:rPr>
              <a:t>, Migration</a:t>
            </a:r>
            <a:r>
              <a:rPr lang="de-DE" sz="2400" b="1" dirty="0">
                <a:solidFill>
                  <a:srgbClr val="54AF2E"/>
                </a:solidFill>
              </a:rPr>
              <a:t/>
            </a:r>
            <a:br>
              <a:rPr lang="de-DE" sz="2400" b="1" dirty="0">
                <a:solidFill>
                  <a:srgbClr val="54AF2E"/>
                </a:solidFill>
              </a:rPr>
            </a:br>
            <a:r>
              <a:rPr lang="de-DE" dirty="0">
                <a:solidFill>
                  <a:srgbClr val="54AF2E"/>
                </a:solidFill>
              </a:rPr>
              <a:t>Teilhabedimensionen</a:t>
            </a:r>
            <a:r>
              <a:rPr lang="de-DE" sz="2000" b="1" dirty="0">
                <a:solidFill>
                  <a:srgbClr val="54AF2E"/>
                </a:solidFill>
              </a:rPr>
              <a:t/>
            </a:r>
            <a:br>
              <a:rPr lang="de-DE" sz="2000" b="1" dirty="0">
                <a:solidFill>
                  <a:srgbClr val="54AF2E"/>
                </a:solidFill>
              </a:rPr>
            </a:br>
            <a:r>
              <a:rPr lang="de-DE" sz="2000" b="1" dirty="0">
                <a:solidFill>
                  <a:srgbClr val="54AF2E"/>
                </a:solidFill>
              </a:rPr>
              <a:t>	</a:t>
            </a:r>
            <a:endParaRPr lang="de-DE" dirty="0"/>
          </a:p>
        </p:txBody>
      </p:sp>
    </p:spTree>
    <p:extLst>
      <p:ext uri="{BB962C8B-B14F-4D97-AF65-F5344CB8AC3E}">
        <p14:creationId xmlns:p14="http://schemas.microsoft.com/office/powerpoint/2010/main" val="241886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2700" b="1" dirty="0">
                <a:solidFill>
                  <a:srgbClr val="54AF2E"/>
                </a:solidFill>
              </a:rPr>
              <a:t>Teilhabe, </a:t>
            </a:r>
            <a:r>
              <a:rPr lang="de-DE" sz="2700" b="1" dirty="0" err="1">
                <a:solidFill>
                  <a:srgbClr val="54AF2E"/>
                </a:solidFill>
              </a:rPr>
              <a:t>Prekarität</a:t>
            </a:r>
            <a:r>
              <a:rPr lang="de-DE" sz="2700" b="1" dirty="0">
                <a:solidFill>
                  <a:srgbClr val="54AF2E"/>
                </a:solidFill>
              </a:rPr>
              <a:t>, Migration</a:t>
            </a:r>
            <a:r>
              <a:rPr lang="de-DE" sz="2400" b="1" dirty="0">
                <a:solidFill>
                  <a:srgbClr val="54AF2E"/>
                </a:solidFill>
              </a:rPr>
              <a:t/>
            </a:r>
            <a:br>
              <a:rPr lang="de-DE" sz="2400" b="1" dirty="0">
                <a:solidFill>
                  <a:srgbClr val="54AF2E"/>
                </a:solidFill>
              </a:rPr>
            </a:br>
            <a:r>
              <a:rPr lang="de-DE" dirty="0">
                <a:solidFill>
                  <a:srgbClr val="54AF2E"/>
                </a:solidFill>
              </a:rPr>
              <a:t>auslandsspezifische und sozioökonomische Verwundbarkeiten</a:t>
            </a:r>
            <a:r>
              <a:rPr lang="de-DE" sz="2000" b="1" dirty="0">
                <a:solidFill>
                  <a:srgbClr val="54AF2E"/>
                </a:solidFill>
              </a:rPr>
              <a:t/>
            </a:r>
            <a:br>
              <a:rPr lang="de-DE" sz="2000" b="1" dirty="0">
                <a:solidFill>
                  <a:srgbClr val="54AF2E"/>
                </a:solidFill>
              </a:rPr>
            </a:br>
            <a:r>
              <a:rPr lang="de-DE" sz="2000" b="1" dirty="0">
                <a:solidFill>
                  <a:srgbClr val="54AF2E"/>
                </a:solidFill>
              </a:rPr>
              <a:t>	</a:t>
            </a:r>
            <a:endParaRPr lang="de-DE" dirty="0"/>
          </a:p>
        </p:txBody>
      </p:sp>
      <p:sp>
        <p:nvSpPr>
          <p:cNvPr id="4" name="Rechteck 3"/>
          <p:cNvSpPr/>
          <p:nvPr/>
        </p:nvSpPr>
        <p:spPr>
          <a:xfrm>
            <a:off x="623392" y="1628800"/>
            <a:ext cx="9937104" cy="1754326"/>
          </a:xfrm>
          <a:prstGeom prst="rect">
            <a:avLst/>
          </a:prstGeom>
        </p:spPr>
        <p:txBody>
          <a:bodyPr wrap="square">
            <a:spAutoFit/>
          </a:bodyPr>
          <a:lstStyle/>
          <a:p>
            <a:r>
              <a:rPr lang="de-DE" dirty="0">
                <a:solidFill>
                  <a:srgbClr val="003C76"/>
                </a:solidFill>
                <a:ea typeface="ヒラギノ角ゴ Pro W3" charset="0"/>
                <a:cs typeface="Tahoma" panose="020B0604030504040204" pitchFamily="34" charset="0"/>
              </a:rPr>
              <a:t>Bei ausländischen Arbeitskräften, die zur Aufnahme einer Beschäftigung im Niedriglohnsektor nach Deutschland kommen, kumulieren häufig bestimmte Voraussetzungen bzw. Faktoren (in unterschiedlichen Ausprägungen), die das Risiko prekärer Beschäftigungsverhältnisse erhöhen.</a:t>
            </a:r>
          </a:p>
          <a:p>
            <a:endParaRPr lang="de-DE" dirty="0"/>
          </a:p>
          <a:p>
            <a:r>
              <a:rPr lang="de-DE" dirty="0"/>
              <a:t> </a:t>
            </a:r>
          </a:p>
          <a:p>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959587884"/>
              </p:ext>
            </p:extLst>
          </p:nvPr>
        </p:nvGraphicFramePr>
        <p:xfrm>
          <a:off x="1127448" y="2996952"/>
          <a:ext cx="8928992" cy="3444240"/>
        </p:xfrm>
        <a:graphic>
          <a:graphicData uri="http://schemas.openxmlformats.org/drawingml/2006/table">
            <a:tbl>
              <a:tblPr firstRow="1" bandRow="1">
                <a:tableStyleId>{2D5ABB26-0587-4C30-8999-92F81FD0307C}</a:tableStyleId>
              </a:tblPr>
              <a:tblGrid>
                <a:gridCol w="4752528">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dirty="0">
                          <a:ln>
                            <a:noFill/>
                          </a:ln>
                          <a:solidFill>
                            <a:schemeClr val="accent2"/>
                          </a:solidFill>
                          <a:effectLst/>
                          <a:uLnTx/>
                          <a:uFillTx/>
                          <a:latin typeface="Tahoma"/>
                          <a:ea typeface="ＭＳ Ｐゴシック" panose="020B0600070205080204" pitchFamily="34" charset="-128"/>
                          <a:cs typeface="+mn-cs"/>
                        </a:rPr>
                        <a:t>Auslandsspezifische </a:t>
                      </a:r>
                      <a:br>
                        <a:rPr kumimoji="0" lang="de-DE" sz="1800" b="1" i="0" u="none" strike="noStrike" kern="1200" cap="none" spc="0" normalizeH="0" baseline="0" dirty="0">
                          <a:ln>
                            <a:noFill/>
                          </a:ln>
                          <a:solidFill>
                            <a:schemeClr val="accent2"/>
                          </a:solidFill>
                          <a:effectLst/>
                          <a:uLnTx/>
                          <a:uFillTx/>
                          <a:latin typeface="Tahoma"/>
                          <a:ea typeface="ＭＳ Ｐゴシック" panose="020B0600070205080204" pitchFamily="34" charset="-128"/>
                          <a:cs typeface="+mn-cs"/>
                        </a:rPr>
                      </a:br>
                      <a:r>
                        <a:rPr kumimoji="0" lang="de-DE" sz="1800" b="1" i="0" u="none" strike="noStrike" kern="1200" cap="none" spc="0" normalizeH="0" baseline="0" dirty="0">
                          <a:ln>
                            <a:noFill/>
                          </a:ln>
                          <a:solidFill>
                            <a:schemeClr val="accent2"/>
                          </a:solidFill>
                          <a:effectLst/>
                          <a:uLnTx/>
                          <a:uFillTx/>
                          <a:latin typeface="Tahoma"/>
                          <a:ea typeface="ＭＳ Ｐゴシック" panose="020B0600070205080204" pitchFamily="34" charset="-128"/>
                          <a:cs typeface="+mn-cs"/>
                        </a:rPr>
                        <a:t>Verwundbarkeiten</a:t>
                      </a: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dirty="0">
                          <a:ln>
                            <a:noFill/>
                          </a:ln>
                          <a:solidFill>
                            <a:schemeClr val="accent2"/>
                          </a:solidFill>
                          <a:effectLst/>
                          <a:uLnTx/>
                          <a:uFillTx/>
                          <a:latin typeface="Tahoma"/>
                          <a:ea typeface="ＭＳ Ｐゴシック" panose="020B0600070205080204" pitchFamily="34" charset="-128"/>
                          <a:cs typeface="+mn-cs"/>
                        </a:rPr>
                        <a:t>Sozioökonomische Verwundbarkeiten</a:t>
                      </a:r>
                    </a:p>
                  </a:txBody>
                  <a:tcPr/>
                </a:tc>
                <a:extLst>
                  <a:ext uri="{0D108BD9-81ED-4DB2-BD59-A6C34878D82A}">
                    <a16:rowId xmlns:a16="http://schemas.microsoft.com/office/drawing/2014/main" val="10000"/>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de-DE" sz="1600" kern="1200" dirty="0">
                          <a:solidFill>
                            <a:srgbClr val="5BAC26"/>
                          </a:solidFill>
                          <a:latin typeface="+mn-lt"/>
                          <a:ea typeface="+mn-ea"/>
                          <a:cs typeface="+mn-cs"/>
                        </a:rPr>
                        <a:t>Geringe oder fehlende Kenntnisse des deutschen Arbeits- und Sozialrechts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de-DE" sz="1600" kern="1200" dirty="0">
                          <a:solidFill>
                            <a:srgbClr val="5BAC26"/>
                          </a:solidFill>
                          <a:latin typeface="+mn-lt"/>
                          <a:ea typeface="+mn-ea"/>
                          <a:cs typeface="+mn-cs"/>
                        </a:rPr>
                        <a:t>Geringe finanzielle Ressourcen</a:t>
                      </a:r>
                    </a:p>
                  </a:txBody>
                  <a:tcPr/>
                </a:tc>
                <a:extLst>
                  <a:ext uri="{0D108BD9-81ED-4DB2-BD59-A6C34878D82A}">
                    <a16:rowId xmlns:a16="http://schemas.microsoft.com/office/drawing/2014/main" val="10001"/>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de-DE" sz="1600" kern="1200">
                          <a:solidFill>
                            <a:srgbClr val="5BAC26"/>
                          </a:solidFill>
                          <a:latin typeface="+mn-lt"/>
                          <a:ea typeface="+mn-ea"/>
                          <a:cs typeface="+mn-cs"/>
                        </a:rPr>
                        <a:t>Geringe deutsche Sprachkentnisse</a:t>
                      </a:r>
                      <a:endParaRPr lang="de-DE" sz="1600" kern="1200" dirty="0">
                        <a:solidFill>
                          <a:srgbClr val="5BAC26"/>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e-DE" sz="1600" kern="1200" dirty="0">
                        <a:solidFill>
                          <a:srgbClr val="5BAC26"/>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de-DE" sz="1600" kern="1200" dirty="0">
                          <a:solidFill>
                            <a:srgbClr val="5BAC26"/>
                          </a:solidFill>
                          <a:latin typeface="+mn-lt"/>
                          <a:ea typeface="+mn-ea"/>
                          <a:cs typeface="+mn-cs"/>
                        </a:rPr>
                        <a:t>Fehlendes Netzwerk und geringes Sozialkapital</a:t>
                      </a:r>
                    </a:p>
                  </a:txBody>
                  <a:tcPr/>
                </a:tc>
                <a:tc>
                  <a:txBody>
                    <a:bodyPr/>
                    <a:lstStyle/>
                    <a:p>
                      <a:endParaRPr lang="de-DE" dirty="0"/>
                    </a:p>
                  </a:txBody>
                  <a:tcPr/>
                </a:tc>
                <a:extLst>
                  <a:ext uri="{0D108BD9-81ED-4DB2-BD59-A6C34878D82A}">
                    <a16:rowId xmlns:a16="http://schemas.microsoft.com/office/drawing/2014/main" val="10003"/>
                  </a:ext>
                </a:extLst>
              </a:tr>
              <a:tr h="370840">
                <a:tc>
                  <a:txBody>
                    <a:bodyPr/>
                    <a:lstStyle/>
                    <a:p>
                      <a:endParaRPr lang="de-DE"/>
                    </a:p>
                  </a:txBody>
                  <a:tcPr/>
                </a:tc>
                <a:tc>
                  <a:txBody>
                    <a:bodyPr/>
                    <a:lstStyle/>
                    <a:p>
                      <a:endParaRPr lang="de-DE" dirty="0"/>
                    </a:p>
                  </a:txBody>
                  <a:tcPr/>
                </a:tc>
                <a:extLst>
                  <a:ext uri="{0D108BD9-81ED-4DB2-BD59-A6C34878D82A}">
                    <a16:rowId xmlns:a16="http://schemas.microsoft.com/office/drawing/2014/main" val="10004"/>
                  </a:ext>
                </a:extLst>
              </a:tr>
              <a:tr h="370840">
                <a:tc>
                  <a:txBody>
                    <a:bodyPr/>
                    <a:lstStyle/>
                    <a:p>
                      <a:endParaRPr lang="de-DE" dirty="0"/>
                    </a:p>
                  </a:txBody>
                  <a:tcPr/>
                </a:tc>
                <a:tc>
                  <a:txBody>
                    <a:bodyPr/>
                    <a:lstStyle/>
                    <a:p>
                      <a:endParaRPr lang="de-DE"/>
                    </a:p>
                  </a:txBody>
                  <a:tcPr/>
                </a:tc>
                <a:extLst>
                  <a:ext uri="{0D108BD9-81ED-4DB2-BD59-A6C34878D82A}">
                    <a16:rowId xmlns:a16="http://schemas.microsoft.com/office/drawing/2014/main" val="10005"/>
                  </a:ext>
                </a:extLst>
              </a:tr>
              <a:tr h="370840">
                <a:tc>
                  <a:txBody>
                    <a:bodyPr/>
                    <a:lstStyle/>
                    <a:p>
                      <a:endParaRPr lang="de-DE"/>
                    </a:p>
                  </a:txBody>
                  <a:tcPr/>
                </a:tc>
                <a:tc>
                  <a:txBody>
                    <a:bodyPr/>
                    <a:lstStyle/>
                    <a:p>
                      <a:endParaRPr lang="de-DE"/>
                    </a:p>
                  </a:txBody>
                  <a:tcPr/>
                </a:tc>
                <a:extLst>
                  <a:ext uri="{0D108BD9-81ED-4DB2-BD59-A6C34878D82A}">
                    <a16:rowId xmlns:a16="http://schemas.microsoft.com/office/drawing/2014/main" val="10006"/>
                  </a:ext>
                </a:extLst>
              </a:tr>
              <a:tr h="370840">
                <a:tc>
                  <a:txBody>
                    <a:bodyPr/>
                    <a:lstStyle/>
                    <a:p>
                      <a:endParaRPr lang="de-DE"/>
                    </a:p>
                  </a:txBody>
                  <a:tcPr/>
                </a:tc>
                <a:tc>
                  <a:txBody>
                    <a:bodyPr/>
                    <a:lstStyle/>
                    <a:p>
                      <a:endParaRPr lang="de-DE"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353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feld 35">
            <a:extLst>
              <a:ext uri="{FF2B5EF4-FFF2-40B4-BE49-F238E27FC236}">
                <a16:creationId xmlns:a16="http://schemas.microsoft.com/office/drawing/2014/main" id="{767BA266-E2E1-4324-B08E-8CA885347870}"/>
              </a:ext>
            </a:extLst>
          </p:cNvPr>
          <p:cNvSpPr txBox="1"/>
          <p:nvPr/>
        </p:nvSpPr>
        <p:spPr>
          <a:xfrm>
            <a:off x="1235459" y="1212708"/>
            <a:ext cx="1728193"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3C76"/>
                </a:solidFill>
                <a:effectLst/>
                <a:uLnTx/>
                <a:uFillTx/>
                <a:latin typeface="Tahoma"/>
                <a:ea typeface="ＭＳ Ｐゴシック"/>
              </a:rPr>
              <a:t>rechtliche</a:t>
            </a:r>
          </a:p>
        </p:txBody>
      </p:sp>
      <p:sp>
        <p:nvSpPr>
          <p:cNvPr id="37" name="Textfeld 36">
            <a:extLst>
              <a:ext uri="{FF2B5EF4-FFF2-40B4-BE49-F238E27FC236}">
                <a16:creationId xmlns:a16="http://schemas.microsoft.com/office/drawing/2014/main" id="{767BA266-E2E1-4324-B08E-8CA885347870}"/>
              </a:ext>
            </a:extLst>
          </p:cNvPr>
          <p:cNvSpPr txBox="1"/>
          <p:nvPr/>
        </p:nvSpPr>
        <p:spPr>
          <a:xfrm>
            <a:off x="4097835" y="1196752"/>
            <a:ext cx="2124121"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3C76"/>
                </a:solidFill>
                <a:effectLst/>
                <a:uLnTx/>
                <a:uFillTx/>
                <a:latin typeface="Tahoma"/>
                <a:ea typeface="ＭＳ Ｐゴシック"/>
              </a:rPr>
              <a:t>faktische</a:t>
            </a:r>
          </a:p>
        </p:txBody>
      </p:sp>
      <p:sp>
        <p:nvSpPr>
          <p:cNvPr id="38" name="Rechteck 37"/>
          <p:cNvSpPr/>
          <p:nvPr/>
        </p:nvSpPr>
        <p:spPr>
          <a:xfrm>
            <a:off x="839416" y="1931811"/>
            <a:ext cx="2520281" cy="43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228600" algn="just">
              <a:lnSpc>
                <a:spcPct val="115000"/>
              </a:lnSpc>
              <a:spcAft>
                <a:spcPts val="0"/>
              </a:spcAft>
            </a:pPr>
            <a:r>
              <a:rPr lang="de-DE" sz="1000" dirty="0"/>
              <a:t> </a:t>
            </a:r>
          </a:p>
        </p:txBody>
      </p:sp>
      <p:sp>
        <p:nvSpPr>
          <p:cNvPr id="39" name="Rechteck 38"/>
          <p:cNvSpPr/>
          <p:nvPr/>
        </p:nvSpPr>
        <p:spPr>
          <a:xfrm>
            <a:off x="3359696" y="1931811"/>
            <a:ext cx="3600400" cy="2160000"/>
          </a:xfrm>
          <a:prstGeom prst="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dirty="0"/>
          </a:p>
        </p:txBody>
      </p:sp>
      <p:sp>
        <p:nvSpPr>
          <p:cNvPr id="40" name="Rechteck 39"/>
          <p:cNvSpPr/>
          <p:nvPr/>
        </p:nvSpPr>
        <p:spPr>
          <a:xfrm>
            <a:off x="3359696" y="4078117"/>
            <a:ext cx="3600400" cy="2173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lussdiagramm: Verzögerung 40"/>
          <p:cNvSpPr/>
          <p:nvPr/>
        </p:nvSpPr>
        <p:spPr>
          <a:xfrm rot="10800000">
            <a:off x="3013390" y="4942093"/>
            <a:ext cx="352800" cy="432048"/>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lussdiagramm: Verzögerung 41"/>
          <p:cNvSpPr/>
          <p:nvPr/>
        </p:nvSpPr>
        <p:spPr>
          <a:xfrm>
            <a:off x="3359696" y="2788940"/>
            <a:ext cx="352800" cy="432048"/>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lussdiagramm: Verzögerung 42"/>
          <p:cNvSpPr/>
          <p:nvPr/>
        </p:nvSpPr>
        <p:spPr>
          <a:xfrm rot="5400000">
            <a:off x="4220412" y="4017092"/>
            <a:ext cx="353461" cy="432048"/>
          </a:xfrm>
          <a:prstGeom prst="flowChartDelay">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p>
        </p:txBody>
      </p:sp>
      <p:sp>
        <p:nvSpPr>
          <p:cNvPr id="44" name="Textfeld 43"/>
          <p:cNvSpPr txBox="1"/>
          <p:nvPr/>
        </p:nvSpPr>
        <p:spPr bwMode="auto">
          <a:xfrm>
            <a:off x="1016101" y="2200624"/>
            <a:ext cx="2310926" cy="378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tlCol="0" anchor="ctr" anchorCtr="0">
            <a:noAutofit/>
          </a:bodyPr>
          <a:lstStyle/>
          <a:p>
            <a:endParaRPr lang="de-DE" sz="1000" b="1" dirty="0">
              <a:solidFill>
                <a:schemeClr val="bg1"/>
              </a:solidFill>
              <a:latin typeface="Tahoma" pitchFamily="34" charset="0"/>
            </a:endParaRPr>
          </a:p>
        </p:txBody>
      </p:sp>
      <p:sp>
        <p:nvSpPr>
          <p:cNvPr id="45" name="Rechteck 44"/>
          <p:cNvSpPr/>
          <p:nvPr/>
        </p:nvSpPr>
        <p:spPr>
          <a:xfrm>
            <a:off x="3712496" y="2040607"/>
            <a:ext cx="3162226" cy="1942407"/>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	Behördlich-institutionell	</a:t>
            </a:r>
            <a:endParaRPr lang="de-DE" sz="400" b="1" dirty="0">
              <a:solidFill>
                <a:schemeClr val="lt1"/>
              </a:solidFill>
            </a:endParaRPr>
          </a:p>
        </p:txBody>
      </p:sp>
      <p:sp>
        <p:nvSpPr>
          <p:cNvPr id="46" name="Rechteck 45"/>
          <p:cNvSpPr/>
          <p:nvPr/>
        </p:nvSpPr>
        <p:spPr>
          <a:xfrm>
            <a:off x="3725862" y="4417582"/>
            <a:ext cx="3018209" cy="1481069"/>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	Erwerbsbedingt</a:t>
            </a:r>
            <a:endParaRPr lang="de-DE" sz="400" b="1" dirty="0">
              <a:solidFill>
                <a:schemeClr val="lt1"/>
              </a:solidFill>
            </a:endParaRPr>
          </a:p>
          <a:p>
            <a:pPr>
              <a:lnSpc>
                <a:spcPct val="115000"/>
              </a:lnSpc>
              <a:spcAft>
                <a:spcPts val="0"/>
              </a:spcAft>
            </a:pPr>
            <a:endParaRPr lang="de-DE" sz="1300" b="1" dirty="0">
              <a:solidFill>
                <a:schemeClr val="lt1"/>
              </a:solidFill>
            </a:endParaRPr>
          </a:p>
        </p:txBody>
      </p:sp>
      <p:sp>
        <p:nvSpPr>
          <p:cNvPr id="18" name="Titel 1"/>
          <p:cNvSpPr>
            <a:spLocks noGrp="1"/>
          </p:cNvSpPr>
          <p:nvPr>
            <p:ph type="title"/>
          </p:nvPr>
        </p:nvSpPr>
        <p:spPr>
          <a:xfrm>
            <a:off x="609600" y="274638"/>
            <a:ext cx="10972800" cy="1143000"/>
          </a:xfrm>
        </p:spPr>
        <p:txBody>
          <a:bodyPr>
            <a:normAutofit/>
          </a:bodyPr>
          <a:lstStyle/>
          <a:p>
            <a:r>
              <a:rPr lang="de-DE" sz="2400" b="1" dirty="0">
                <a:solidFill>
                  <a:srgbClr val="54AF2E"/>
                </a:solidFill>
              </a:rPr>
              <a:t>Rechtliche und faktische Teilhabehürden gesellschaftlicher Teilhabe</a:t>
            </a:r>
          </a:p>
        </p:txBody>
      </p:sp>
    </p:spTree>
    <p:extLst>
      <p:ext uri="{BB962C8B-B14F-4D97-AF65-F5344CB8AC3E}">
        <p14:creationId xmlns:p14="http://schemas.microsoft.com/office/powerpoint/2010/main" val="222190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B743A7DB-B96A-4A1B-926D-EAA2A5EE72AF}"/>
              </a:ext>
            </a:extLst>
          </p:cNvPr>
          <p:cNvSpPr txBox="1">
            <a:spLocks/>
          </p:cNvSpPr>
          <p:nvPr/>
        </p:nvSpPr>
        <p:spPr bwMode="auto">
          <a:xfrm>
            <a:off x="7781106" y="1931809"/>
            <a:ext cx="3013366" cy="4320001"/>
          </a:xfrm>
          <a:prstGeom prst="rect">
            <a:avLst/>
          </a:prstGeom>
          <a:solidFill>
            <a:schemeClr val="lt1"/>
          </a:solidFill>
          <a:ln>
            <a:noFill/>
            <a:headEnd/>
            <a:tailEnd/>
          </a:ln>
        </p:spPr>
        <p:style>
          <a:lnRef idx="2">
            <a:schemeClr val="accent6"/>
          </a:lnRef>
          <a:fillRef idx="1">
            <a:schemeClr val="lt1"/>
          </a:fillRef>
          <a:effectRef idx="0">
            <a:schemeClr val="accent6"/>
          </a:effectRef>
          <a:fontRef idx="minor">
            <a:schemeClr val="dk1"/>
          </a:fontRef>
        </p:style>
        <p:txBody>
          <a:bodyPr anchor="ctr" anchorCtr="0"/>
          <a:lstStyle>
            <a:defPPr>
              <a:defRPr lang="de-DE"/>
            </a:defPPr>
            <a:lvl1pPr marL="0" marR="0" lvl="0" indent="0" algn="ctr" defTabSz="914400" latinLnBrk="0">
              <a:lnSpc>
                <a:spcPct val="100000"/>
              </a:lnSpc>
              <a:buClrTx/>
              <a:buSzTx/>
              <a:buFontTx/>
              <a:buNone/>
              <a:tabLst/>
              <a:defRPr kumimoji="0" sz="1400" b="1" i="0" u="none" strike="noStrike" cap="none" spc="0" normalizeH="0" baseline="0">
                <a:ln>
                  <a:noFill/>
                </a:ln>
                <a:solidFill>
                  <a:schemeClr val="accent6"/>
                </a:solidFill>
                <a:effectLst/>
                <a:uLnTx/>
                <a:uFillTx/>
                <a:latin typeface="Tahoma"/>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lgn="l">
              <a:spcAft>
                <a:spcPts val="1200"/>
              </a:spcAft>
              <a:buFont typeface="Wingdings" pitchFamily="2" charset="2"/>
              <a:buChar char="Ø"/>
            </a:pPr>
            <a:r>
              <a:rPr lang="de-DE" dirty="0"/>
              <a:t>(Wieder-)Aufnahme oder Verfestigung prekärer Beschäftigungsverhältnisse</a:t>
            </a:r>
          </a:p>
          <a:p>
            <a:pPr marL="285750" indent="-285750" algn="l">
              <a:spcAft>
                <a:spcPts val="1200"/>
              </a:spcAft>
              <a:buFont typeface="Wingdings" pitchFamily="2" charset="2"/>
              <a:buChar char="Ø"/>
            </a:pPr>
            <a:r>
              <a:rPr lang="de-DE" altLang="de-DE" dirty="0"/>
              <a:t>Altersarmut</a:t>
            </a:r>
          </a:p>
          <a:p>
            <a:pPr marL="285750" indent="-285750" algn="l">
              <a:spcAft>
                <a:spcPts val="1200"/>
              </a:spcAft>
              <a:buFont typeface="Wingdings" pitchFamily="2" charset="2"/>
              <a:buChar char="Ø"/>
            </a:pPr>
            <a:r>
              <a:rPr lang="de-DE" altLang="de-DE" dirty="0"/>
              <a:t>Sozioökonomische Verwundbarkeit wird verstärkt</a:t>
            </a:r>
          </a:p>
        </p:txBody>
      </p:sp>
      <p:sp>
        <p:nvSpPr>
          <p:cNvPr id="35" name="Textfeld 34">
            <a:extLst>
              <a:ext uri="{FF2B5EF4-FFF2-40B4-BE49-F238E27FC236}">
                <a16:creationId xmlns:a16="http://schemas.microsoft.com/office/drawing/2014/main" id="{767BA266-E2E1-4324-B08E-8CA885347870}"/>
              </a:ext>
            </a:extLst>
          </p:cNvPr>
          <p:cNvSpPr txBox="1"/>
          <p:nvPr/>
        </p:nvSpPr>
        <p:spPr>
          <a:xfrm>
            <a:off x="7752184" y="1196752"/>
            <a:ext cx="3013200"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3C76"/>
                </a:solidFill>
                <a:effectLst/>
                <a:uLnTx/>
                <a:uFillTx/>
                <a:latin typeface="Tahoma"/>
                <a:ea typeface="ＭＳ Ｐゴシック"/>
              </a:rPr>
              <a:t>Folgen</a:t>
            </a:r>
          </a:p>
        </p:txBody>
      </p:sp>
      <p:sp>
        <p:nvSpPr>
          <p:cNvPr id="36" name="Textfeld 35">
            <a:extLst>
              <a:ext uri="{FF2B5EF4-FFF2-40B4-BE49-F238E27FC236}">
                <a16:creationId xmlns:a16="http://schemas.microsoft.com/office/drawing/2014/main" id="{767BA266-E2E1-4324-B08E-8CA885347870}"/>
              </a:ext>
            </a:extLst>
          </p:cNvPr>
          <p:cNvSpPr txBox="1"/>
          <p:nvPr/>
        </p:nvSpPr>
        <p:spPr>
          <a:xfrm>
            <a:off x="1235459" y="1212708"/>
            <a:ext cx="1728193"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3C76"/>
                </a:solidFill>
                <a:effectLst/>
                <a:uLnTx/>
                <a:uFillTx/>
                <a:latin typeface="Tahoma"/>
                <a:ea typeface="ＭＳ Ｐゴシック"/>
              </a:rPr>
              <a:t>rechtliche</a:t>
            </a:r>
          </a:p>
        </p:txBody>
      </p:sp>
      <p:sp>
        <p:nvSpPr>
          <p:cNvPr id="37" name="Textfeld 36">
            <a:extLst>
              <a:ext uri="{FF2B5EF4-FFF2-40B4-BE49-F238E27FC236}">
                <a16:creationId xmlns:a16="http://schemas.microsoft.com/office/drawing/2014/main" id="{767BA266-E2E1-4324-B08E-8CA885347870}"/>
              </a:ext>
            </a:extLst>
          </p:cNvPr>
          <p:cNvSpPr txBox="1"/>
          <p:nvPr/>
        </p:nvSpPr>
        <p:spPr>
          <a:xfrm>
            <a:off x="4097835" y="1196752"/>
            <a:ext cx="2124121"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3C76"/>
                </a:solidFill>
                <a:effectLst/>
                <a:uLnTx/>
                <a:uFillTx/>
                <a:latin typeface="Tahoma"/>
                <a:ea typeface="ＭＳ Ｐゴシック"/>
              </a:rPr>
              <a:t>faktische</a:t>
            </a:r>
          </a:p>
        </p:txBody>
      </p:sp>
      <p:sp>
        <p:nvSpPr>
          <p:cNvPr id="38" name="Rechteck 37"/>
          <p:cNvSpPr/>
          <p:nvPr/>
        </p:nvSpPr>
        <p:spPr>
          <a:xfrm>
            <a:off x="839416" y="1931811"/>
            <a:ext cx="2520281" cy="43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228600" algn="just">
              <a:lnSpc>
                <a:spcPct val="115000"/>
              </a:lnSpc>
              <a:spcAft>
                <a:spcPts val="0"/>
              </a:spcAft>
            </a:pPr>
            <a:r>
              <a:rPr lang="de-DE" sz="1000" dirty="0"/>
              <a:t> </a:t>
            </a:r>
          </a:p>
        </p:txBody>
      </p:sp>
      <p:sp>
        <p:nvSpPr>
          <p:cNvPr id="39" name="Rechteck 38"/>
          <p:cNvSpPr/>
          <p:nvPr/>
        </p:nvSpPr>
        <p:spPr>
          <a:xfrm>
            <a:off x="3359696" y="1931811"/>
            <a:ext cx="3600400" cy="2160000"/>
          </a:xfrm>
          <a:prstGeom prst="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dirty="0"/>
          </a:p>
        </p:txBody>
      </p:sp>
      <p:sp>
        <p:nvSpPr>
          <p:cNvPr id="40" name="Rechteck 39"/>
          <p:cNvSpPr/>
          <p:nvPr/>
        </p:nvSpPr>
        <p:spPr>
          <a:xfrm>
            <a:off x="3359696" y="4078117"/>
            <a:ext cx="3600400" cy="2173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lussdiagramm: Verzögerung 40"/>
          <p:cNvSpPr/>
          <p:nvPr/>
        </p:nvSpPr>
        <p:spPr>
          <a:xfrm rot="10800000">
            <a:off x="3013390" y="4942093"/>
            <a:ext cx="352800" cy="432048"/>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lussdiagramm: Verzögerung 41"/>
          <p:cNvSpPr/>
          <p:nvPr/>
        </p:nvSpPr>
        <p:spPr>
          <a:xfrm>
            <a:off x="3359696" y="2788940"/>
            <a:ext cx="352800" cy="432048"/>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lussdiagramm: Verzögerung 42"/>
          <p:cNvSpPr/>
          <p:nvPr/>
        </p:nvSpPr>
        <p:spPr>
          <a:xfrm rot="5400000">
            <a:off x="4220412" y="4017092"/>
            <a:ext cx="353461" cy="432048"/>
          </a:xfrm>
          <a:prstGeom prst="flowChartDelay">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p>
        </p:txBody>
      </p:sp>
      <p:sp>
        <p:nvSpPr>
          <p:cNvPr id="44" name="Textfeld 43"/>
          <p:cNvSpPr txBox="1"/>
          <p:nvPr/>
        </p:nvSpPr>
        <p:spPr bwMode="auto">
          <a:xfrm>
            <a:off x="1016101" y="2200624"/>
            <a:ext cx="2310926" cy="378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tlCol="0" anchor="ctr" anchorCtr="0">
            <a:noAutofit/>
          </a:bodyPr>
          <a:lstStyle/>
          <a:p>
            <a:pPr marL="180000" indent="-171450">
              <a:lnSpc>
                <a:spcPct val="115000"/>
              </a:lnSpc>
              <a:spcAft>
                <a:spcPts val="0"/>
              </a:spcAft>
              <a:buFont typeface="Arial" panose="020B0604020202020204" pitchFamily="34" charset="0"/>
              <a:buChar char="•"/>
            </a:pPr>
            <a:r>
              <a:rPr lang="de-DE" sz="1300" b="1" dirty="0">
                <a:solidFill>
                  <a:schemeClr val="lt1"/>
                </a:solidFill>
              </a:rPr>
              <a:t>Zusammenwirken von Aufenthalts- bzw. Freizügigkeitsrecht und Sozialrecht </a:t>
            </a:r>
          </a:p>
          <a:p>
            <a:pPr marL="180000" indent="-171450">
              <a:lnSpc>
                <a:spcPct val="115000"/>
              </a:lnSpc>
              <a:spcAft>
                <a:spcPts val="0"/>
              </a:spcAft>
              <a:buFont typeface="Arial" panose="020B0604020202020204" pitchFamily="34" charset="0"/>
              <a:buChar char="•"/>
            </a:pPr>
            <a:r>
              <a:rPr lang="de-DE" sz="1300" b="1" dirty="0">
                <a:solidFill>
                  <a:schemeClr val="lt1"/>
                </a:solidFill>
              </a:rPr>
              <a:t>Regulierungslücken</a:t>
            </a:r>
          </a:p>
          <a:p>
            <a:pPr marL="180000" indent="-171450">
              <a:lnSpc>
                <a:spcPct val="115000"/>
              </a:lnSpc>
              <a:spcAft>
                <a:spcPts val="0"/>
              </a:spcAft>
              <a:buFont typeface="Arial" panose="020B0604020202020204" pitchFamily="34" charset="0"/>
              <a:buChar char="•"/>
            </a:pPr>
            <a:r>
              <a:rPr lang="de-DE" sz="1300" b="1" dirty="0">
                <a:solidFill>
                  <a:schemeClr val="lt1"/>
                </a:solidFill>
              </a:rPr>
              <a:t>Beschäftigungsformen (z.B. kurzfristige Beschäftigung in der Saisonarbeit) </a:t>
            </a:r>
          </a:p>
          <a:p>
            <a:endParaRPr lang="de-DE" sz="1000" b="1" dirty="0">
              <a:solidFill>
                <a:schemeClr val="bg1"/>
              </a:solidFill>
              <a:latin typeface="Tahoma" pitchFamily="34" charset="0"/>
            </a:endParaRPr>
          </a:p>
        </p:txBody>
      </p:sp>
      <p:sp>
        <p:nvSpPr>
          <p:cNvPr id="45" name="Rechteck 44"/>
          <p:cNvSpPr/>
          <p:nvPr/>
        </p:nvSpPr>
        <p:spPr>
          <a:xfrm>
            <a:off x="3712496" y="2040607"/>
            <a:ext cx="3162226" cy="1942407"/>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Behördlich-institutionell</a:t>
            </a:r>
            <a:br>
              <a:rPr lang="de-DE" sz="1300" b="1" dirty="0">
                <a:solidFill>
                  <a:schemeClr val="lt1"/>
                </a:solidFill>
              </a:rPr>
            </a:br>
            <a:endParaRPr lang="de-DE" sz="400" b="1" dirty="0">
              <a:solidFill>
                <a:schemeClr val="lt1"/>
              </a:solidFill>
            </a:endParaRPr>
          </a:p>
          <a:p>
            <a:pPr marL="171450" indent="-171450">
              <a:lnSpc>
                <a:spcPct val="115000"/>
              </a:lnSpc>
              <a:spcAft>
                <a:spcPts val="0"/>
              </a:spcAft>
              <a:buFont typeface="Arial" panose="020B0604020202020204" pitchFamily="34" charset="0"/>
              <a:buChar char="•"/>
            </a:pPr>
            <a:r>
              <a:rPr lang="de-DE" sz="1300" b="1" dirty="0">
                <a:solidFill>
                  <a:schemeClr val="lt1"/>
                </a:solidFill>
              </a:rPr>
              <a:t>Rechtliche und verfahrenstechnische Komplexität</a:t>
            </a:r>
          </a:p>
          <a:p>
            <a:pPr marL="171450" indent="-171450">
              <a:lnSpc>
                <a:spcPct val="115000"/>
              </a:lnSpc>
              <a:spcAft>
                <a:spcPts val="0"/>
              </a:spcAft>
              <a:buFont typeface="Arial" panose="020B0604020202020204" pitchFamily="34" charset="0"/>
              <a:buChar char="•"/>
            </a:pPr>
            <a:r>
              <a:rPr lang="de-DE" sz="1300" b="1" dirty="0">
                <a:solidFill>
                  <a:schemeClr val="lt1"/>
                </a:solidFill>
              </a:rPr>
              <a:t>Unwissenheit auf Seiten der behördlichen Mitarbeitenden</a:t>
            </a:r>
          </a:p>
          <a:p>
            <a:pPr marL="171450" indent="-171450">
              <a:lnSpc>
                <a:spcPct val="115000"/>
              </a:lnSpc>
              <a:spcAft>
                <a:spcPts val="0"/>
              </a:spcAft>
              <a:buFont typeface="Arial" panose="020B0604020202020204" pitchFamily="34" charset="0"/>
              <a:buChar char="•"/>
            </a:pPr>
            <a:r>
              <a:rPr lang="de-DE" sz="1300" b="1" dirty="0">
                <a:solidFill>
                  <a:schemeClr val="lt1"/>
                </a:solidFill>
              </a:rPr>
              <a:t>Unpassende Teilhabeangebote</a:t>
            </a:r>
          </a:p>
          <a:p>
            <a:pPr marL="171450" indent="-171450">
              <a:lnSpc>
                <a:spcPct val="115000"/>
              </a:lnSpc>
              <a:spcAft>
                <a:spcPts val="0"/>
              </a:spcAft>
              <a:buFont typeface="Arial" panose="020B0604020202020204" pitchFamily="34" charset="0"/>
              <a:buChar char="•"/>
            </a:pPr>
            <a:r>
              <a:rPr lang="de-DE" sz="1300" b="1" dirty="0">
                <a:solidFill>
                  <a:schemeClr val="lt1"/>
                </a:solidFill>
              </a:rPr>
              <a:t>Personalmangel</a:t>
            </a:r>
          </a:p>
          <a:p>
            <a:pPr marL="171450" indent="-171450">
              <a:lnSpc>
                <a:spcPct val="115000"/>
              </a:lnSpc>
              <a:spcAft>
                <a:spcPts val="0"/>
              </a:spcAft>
              <a:buFont typeface="Arial" panose="020B0604020202020204" pitchFamily="34" charset="0"/>
              <a:buChar char="•"/>
            </a:pPr>
            <a:r>
              <a:rPr lang="de-DE" sz="1300" b="1" dirty="0">
                <a:solidFill>
                  <a:schemeClr val="lt1"/>
                </a:solidFill>
              </a:rPr>
              <a:t>Diskriminierung</a:t>
            </a:r>
          </a:p>
        </p:txBody>
      </p:sp>
      <p:sp>
        <p:nvSpPr>
          <p:cNvPr id="46" name="Rechteck 45"/>
          <p:cNvSpPr/>
          <p:nvPr/>
        </p:nvSpPr>
        <p:spPr>
          <a:xfrm>
            <a:off x="3725862" y="4417582"/>
            <a:ext cx="3018209" cy="1481069"/>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Erwerbsbedingt</a:t>
            </a:r>
            <a:br>
              <a:rPr lang="de-DE" sz="1300" b="1" dirty="0">
                <a:solidFill>
                  <a:schemeClr val="lt1"/>
                </a:solidFill>
              </a:rPr>
            </a:br>
            <a:endParaRPr lang="de-DE" sz="400" b="1" dirty="0">
              <a:solidFill>
                <a:schemeClr val="lt1"/>
              </a:solidFill>
            </a:endParaRPr>
          </a:p>
          <a:p>
            <a:pPr marL="171450" indent="-171450">
              <a:lnSpc>
                <a:spcPct val="115000"/>
              </a:lnSpc>
              <a:spcAft>
                <a:spcPts val="0"/>
              </a:spcAft>
              <a:buFont typeface="Arial" panose="020B0604020202020204" pitchFamily="34" charset="0"/>
              <a:buChar char="•"/>
            </a:pPr>
            <a:r>
              <a:rPr lang="de-DE" sz="1300" b="1" dirty="0">
                <a:solidFill>
                  <a:schemeClr val="lt1"/>
                </a:solidFill>
              </a:rPr>
              <a:t>nicht dokumentierte bzw. unterbrochene Beschäftigungszeiträume</a:t>
            </a:r>
          </a:p>
        </p:txBody>
      </p:sp>
      <p:sp>
        <p:nvSpPr>
          <p:cNvPr id="18" name="Titel 1"/>
          <p:cNvSpPr>
            <a:spLocks noGrp="1"/>
          </p:cNvSpPr>
          <p:nvPr>
            <p:ph type="title"/>
          </p:nvPr>
        </p:nvSpPr>
        <p:spPr>
          <a:xfrm>
            <a:off x="609600" y="274638"/>
            <a:ext cx="10972800" cy="1143000"/>
          </a:xfrm>
        </p:spPr>
        <p:txBody>
          <a:bodyPr>
            <a:normAutofit/>
          </a:bodyPr>
          <a:lstStyle/>
          <a:p>
            <a:r>
              <a:rPr lang="de-DE" sz="2400" b="1" dirty="0">
                <a:solidFill>
                  <a:srgbClr val="54AF2E"/>
                </a:solidFill>
              </a:rPr>
              <a:t>Teilhabehürden bei sozialer Sicherung</a:t>
            </a:r>
          </a:p>
        </p:txBody>
      </p:sp>
    </p:spTree>
    <p:extLst>
      <p:ext uri="{BB962C8B-B14F-4D97-AF65-F5344CB8AC3E}">
        <p14:creationId xmlns:p14="http://schemas.microsoft.com/office/powerpoint/2010/main" val="4168781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p:cNvSpPr/>
          <p:nvPr/>
        </p:nvSpPr>
        <p:spPr>
          <a:xfrm>
            <a:off x="3207328" y="2040607"/>
            <a:ext cx="3553797" cy="2568990"/>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Behördlich-institutionell</a:t>
            </a:r>
            <a:br>
              <a:rPr lang="de-DE" sz="1300" b="1" dirty="0">
                <a:solidFill>
                  <a:schemeClr val="lt1"/>
                </a:solidFill>
              </a:rPr>
            </a:br>
            <a:endParaRPr lang="de-DE" sz="400" b="1" dirty="0">
              <a:solidFill>
                <a:schemeClr val="lt1"/>
              </a:solidFill>
            </a:endParaRPr>
          </a:p>
          <a:p>
            <a:pPr marL="171450" indent="-171450">
              <a:lnSpc>
                <a:spcPct val="115000"/>
              </a:lnSpc>
              <a:spcAft>
                <a:spcPts val="0"/>
              </a:spcAft>
              <a:buFont typeface="Arial" panose="020B0604020202020204" pitchFamily="34" charset="0"/>
              <a:buChar char="•"/>
            </a:pPr>
            <a:r>
              <a:rPr lang="de-DE" sz="1300" b="1" dirty="0">
                <a:solidFill>
                  <a:schemeClr val="lt1"/>
                </a:solidFill>
              </a:rPr>
              <a:t>Rechtliche und verfahrenstechnische Komplexität</a:t>
            </a:r>
          </a:p>
          <a:p>
            <a:pPr marL="171450" indent="-171450">
              <a:lnSpc>
                <a:spcPct val="115000"/>
              </a:lnSpc>
              <a:spcAft>
                <a:spcPts val="0"/>
              </a:spcAft>
              <a:buFont typeface="Arial" panose="020B0604020202020204" pitchFamily="34" charset="0"/>
              <a:buChar char="•"/>
            </a:pPr>
            <a:r>
              <a:rPr lang="de-DE" sz="1300" b="1" dirty="0">
                <a:solidFill>
                  <a:schemeClr val="lt1"/>
                </a:solidFill>
              </a:rPr>
              <a:t>Unwissenheit auf Seiten der behördlichen Mitarbeitenden</a:t>
            </a:r>
          </a:p>
          <a:p>
            <a:pPr marL="171450" indent="-171450">
              <a:lnSpc>
                <a:spcPct val="115000"/>
              </a:lnSpc>
              <a:spcAft>
                <a:spcPts val="0"/>
              </a:spcAft>
              <a:buFont typeface="Arial" panose="020B0604020202020204" pitchFamily="34" charset="0"/>
              <a:buChar char="•"/>
            </a:pPr>
            <a:r>
              <a:rPr lang="de-DE" sz="1300" b="1" dirty="0">
                <a:solidFill>
                  <a:schemeClr val="lt1"/>
                </a:solidFill>
              </a:rPr>
              <a:t>Diskriminierung aufgrund Herkunft bzw. mangelnder Deutschkenntnisse</a:t>
            </a:r>
          </a:p>
        </p:txBody>
      </p:sp>
      <p:sp>
        <p:nvSpPr>
          <p:cNvPr id="46" name="Rechteck 45"/>
          <p:cNvSpPr/>
          <p:nvPr/>
        </p:nvSpPr>
        <p:spPr>
          <a:xfrm>
            <a:off x="3725862" y="4417582"/>
            <a:ext cx="3018209" cy="1481069"/>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Erwerbsbedingt</a:t>
            </a:r>
            <a:br>
              <a:rPr lang="de-DE" sz="1300" b="1" dirty="0">
                <a:solidFill>
                  <a:schemeClr val="lt1"/>
                </a:solidFill>
              </a:rPr>
            </a:br>
            <a:endParaRPr lang="de-DE" sz="400" b="1" dirty="0">
              <a:solidFill>
                <a:schemeClr val="lt1"/>
              </a:solidFill>
            </a:endParaRPr>
          </a:p>
          <a:p>
            <a:pPr marL="171450" indent="-171450">
              <a:lnSpc>
                <a:spcPct val="115000"/>
              </a:lnSpc>
              <a:spcAft>
                <a:spcPts val="0"/>
              </a:spcAft>
              <a:buFont typeface="Arial" panose="020B0604020202020204" pitchFamily="34" charset="0"/>
              <a:buChar char="•"/>
            </a:pPr>
            <a:r>
              <a:rPr lang="de-DE" sz="1300" b="1" dirty="0">
                <a:solidFill>
                  <a:schemeClr val="lt1"/>
                </a:solidFill>
              </a:rPr>
              <a:t>nicht dokumentierte bzw. unterbrochene Beschäftigungszeiträume</a:t>
            </a:r>
          </a:p>
        </p:txBody>
      </p:sp>
      <p:sp>
        <p:nvSpPr>
          <p:cNvPr id="18" name="Titel 1"/>
          <p:cNvSpPr>
            <a:spLocks noGrp="1"/>
          </p:cNvSpPr>
          <p:nvPr>
            <p:ph type="title"/>
          </p:nvPr>
        </p:nvSpPr>
        <p:spPr>
          <a:xfrm>
            <a:off x="609600" y="274638"/>
            <a:ext cx="10972800" cy="1143000"/>
          </a:xfrm>
        </p:spPr>
        <p:txBody>
          <a:bodyPr>
            <a:normAutofit/>
          </a:bodyPr>
          <a:lstStyle/>
          <a:p>
            <a:r>
              <a:rPr lang="de-DE" sz="2400" b="1" dirty="0">
                <a:solidFill>
                  <a:srgbClr val="54AF2E"/>
                </a:solidFill>
              </a:rPr>
              <a:t>Teilhabehürden bei sozialer Sicherung</a:t>
            </a:r>
            <a:r>
              <a:rPr lang="de-DE" altLang="de-DE" sz="2400" b="1" dirty="0">
                <a:solidFill>
                  <a:srgbClr val="54AF2E"/>
                </a:solidFill>
              </a:rPr>
              <a:t/>
            </a:r>
            <a:br>
              <a:rPr lang="de-DE" altLang="de-DE" sz="2400" b="1" dirty="0">
                <a:solidFill>
                  <a:srgbClr val="54AF2E"/>
                </a:solidFill>
              </a:rPr>
            </a:br>
            <a:r>
              <a:rPr lang="de-DE" altLang="de-DE" sz="2000" dirty="0">
                <a:solidFill>
                  <a:srgbClr val="54AF2E"/>
                </a:solidFill>
              </a:rPr>
              <a:t>Handlungsempfehlungen</a:t>
            </a:r>
            <a:endParaRPr lang="de-DE" sz="2400" dirty="0">
              <a:solidFill>
                <a:srgbClr val="54AF2E"/>
              </a:solidFill>
            </a:endParaRPr>
          </a:p>
        </p:txBody>
      </p:sp>
      <p:graphicFrame>
        <p:nvGraphicFramePr>
          <p:cNvPr id="23" name="Diagram 1"/>
          <p:cNvGraphicFramePr/>
          <p:nvPr>
            <p:extLst>
              <p:ext uri="{D42A27DB-BD31-4B8C-83A1-F6EECF244321}">
                <p14:modId xmlns:p14="http://schemas.microsoft.com/office/powerpoint/2010/main" val="1779049351"/>
              </p:ext>
            </p:extLst>
          </p:nvPr>
        </p:nvGraphicFramePr>
        <p:xfrm>
          <a:off x="767408" y="1412776"/>
          <a:ext cx="10837203"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375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B743A7DB-B96A-4A1B-926D-EAA2A5EE72AF}"/>
              </a:ext>
            </a:extLst>
          </p:cNvPr>
          <p:cNvSpPr txBox="1">
            <a:spLocks/>
          </p:cNvSpPr>
          <p:nvPr/>
        </p:nvSpPr>
        <p:spPr bwMode="auto">
          <a:xfrm>
            <a:off x="7781106" y="1931810"/>
            <a:ext cx="3013366" cy="4233494"/>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anchor="ctr" anchorCtr="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buFont typeface="Wingdings" pitchFamily="2" charset="2"/>
              <a:buChar char="Ø"/>
            </a:pPr>
            <a:r>
              <a:rPr lang="de-DE" altLang="de-DE" sz="1400" b="1" dirty="0">
                <a:solidFill>
                  <a:srgbClr val="FF0000"/>
                </a:solidFill>
              </a:rPr>
              <a:t>Schwächere Verhandlungsposition und Mobilität am Arbeitsmarkt</a:t>
            </a:r>
          </a:p>
          <a:p>
            <a:pPr marL="285750" indent="-285750">
              <a:buFont typeface="Wingdings" pitchFamily="2" charset="2"/>
              <a:buChar char="Ø"/>
            </a:pPr>
            <a:endParaRPr lang="de-DE" altLang="de-DE" sz="1400" b="1" dirty="0">
              <a:solidFill>
                <a:srgbClr val="FF0000"/>
              </a:solidFill>
            </a:endParaRPr>
          </a:p>
          <a:p>
            <a:pPr marL="285750" indent="-285750">
              <a:buFont typeface="Wingdings" pitchFamily="2" charset="2"/>
              <a:buChar char="Ø"/>
            </a:pPr>
            <a:r>
              <a:rPr lang="de-DE" altLang="de-DE" sz="1400" b="1" dirty="0">
                <a:solidFill>
                  <a:srgbClr val="FF0000"/>
                </a:solidFill>
              </a:rPr>
              <a:t>Lohneinbußen</a:t>
            </a:r>
          </a:p>
          <a:p>
            <a:pPr marL="285750" indent="-285750">
              <a:buFont typeface="Wingdings" pitchFamily="2" charset="2"/>
              <a:buChar char="Ø"/>
            </a:pPr>
            <a:endParaRPr lang="de-DE" altLang="de-DE" sz="1400" b="1" dirty="0">
              <a:solidFill>
                <a:srgbClr val="FF0000"/>
              </a:solidFill>
            </a:endParaRPr>
          </a:p>
          <a:p>
            <a:pPr marL="285750" indent="-285750">
              <a:buFont typeface="Wingdings" pitchFamily="2" charset="2"/>
              <a:buChar char="Ø"/>
            </a:pPr>
            <a:r>
              <a:rPr lang="de-DE" altLang="de-DE" sz="1400" b="1" dirty="0" err="1">
                <a:solidFill>
                  <a:srgbClr val="FF0000"/>
                </a:solidFill>
              </a:rPr>
              <a:t>Dequalifizierung</a:t>
            </a:r>
            <a:endParaRPr lang="de-DE" altLang="de-DE" sz="1400" b="1" dirty="0">
              <a:solidFill>
                <a:srgbClr val="FF0000"/>
              </a:solidFill>
            </a:endParaRPr>
          </a:p>
        </p:txBody>
      </p:sp>
      <p:sp>
        <p:nvSpPr>
          <p:cNvPr id="35" name="Textfeld 34">
            <a:extLst>
              <a:ext uri="{FF2B5EF4-FFF2-40B4-BE49-F238E27FC236}">
                <a16:creationId xmlns:a16="http://schemas.microsoft.com/office/drawing/2014/main" id="{767BA266-E2E1-4324-B08E-8CA885347870}"/>
              </a:ext>
            </a:extLst>
          </p:cNvPr>
          <p:cNvSpPr txBox="1"/>
          <p:nvPr/>
        </p:nvSpPr>
        <p:spPr>
          <a:xfrm>
            <a:off x="7752184" y="1196752"/>
            <a:ext cx="3013200"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3C76"/>
                </a:solidFill>
                <a:effectLst/>
                <a:uLnTx/>
                <a:uFillTx/>
                <a:latin typeface="Tahoma"/>
                <a:ea typeface="ＭＳ Ｐゴシック"/>
              </a:rPr>
              <a:t>Folgen</a:t>
            </a:r>
          </a:p>
        </p:txBody>
      </p:sp>
      <p:sp>
        <p:nvSpPr>
          <p:cNvPr id="36" name="Textfeld 35">
            <a:extLst>
              <a:ext uri="{FF2B5EF4-FFF2-40B4-BE49-F238E27FC236}">
                <a16:creationId xmlns:a16="http://schemas.microsoft.com/office/drawing/2014/main" id="{767BA266-E2E1-4324-B08E-8CA885347870}"/>
              </a:ext>
            </a:extLst>
          </p:cNvPr>
          <p:cNvSpPr txBox="1"/>
          <p:nvPr/>
        </p:nvSpPr>
        <p:spPr>
          <a:xfrm>
            <a:off x="1235459" y="1212708"/>
            <a:ext cx="1728193"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3C76"/>
                </a:solidFill>
                <a:effectLst/>
                <a:uLnTx/>
                <a:uFillTx/>
                <a:latin typeface="Tahoma"/>
                <a:ea typeface="ＭＳ Ｐゴシック"/>
              </a:rPr>
              <a:t>rechtliche</a:t>
            </a:r>
          </a:p>
        </p:txBody>
      </p:sp>
      <p:sp>
        <p:nvSpPr>
          <p:cNvPr id="37" name="Textfeld 36">
            <a:extLst>
              <a:ext uri="{FF2B5EF4-FFF2-40B4-BE49-F238E27FC236}">
                <a16:creationId xmlns:a16="http://schemas.microsoft.com/office/drawing/2014/main" id="{767BA266-E2E1-4324-B08E-8CA885347870}"/>
              </a:ext>
            </a:extLst>
          </p:cNvPr>
          <p:cNvSpPr txBox="1"/>
          <p:nvPr/>
        </p:nvSpPr>
        <p:spPr>
          <a:xfrm>
            <a:off x="4097835" y="1196752"/>
            <a:ext cx="2124121"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3C76"/>
                </a:solidFill>
                <a:effectLst/>
                <a:uLnTx/>
                <a:uFillTx/>
                <a:latin typeface="Tahoma"/>
                <a:ea typeface="ＭＳ Ｐゴシック"/>
              </a:rPr>
              <a:t>faktische</a:t>
            </a:r>
          </a:p>
        </p:txBody>
      </p:sp>
      <p:sp>
        <p:nvSpPr>
          <p:cNvPr id="38" name="Rechteck 37"/>
          <p:cNvSpPr/>
          <p:nvPr/>
        </p:nvSpPr>
        <p:spPr>
          <a:xfrm>
            <a:off x="839416" y="1931811"/>
            <a:ext cx="2520281" cy="43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228600" algn="just">
              <a:lnSpc>
                <a:spcPct val="115000"/>
              </a:lnSpc>
              <a:spcAft>
                <a:spcPts val="0"/>
              </a:spcAft>
            </a:pPr>
            <a:r>
              <a:rPr lang="de-DE" sz="1000" dirty="0"/>
              <a:t> </a:t>
            </a:r>
          </a:p>
        </p:txBody>
      </p:sp>
      <p:sp>
        <p:nvSpPr>
          <p:cNvPr id="39" name="Rechteck 38"/>
          <p:cNvSpPr/>
          <p:nvPr/>
        </p:nvSpPr>
        <p:spPr>
          <a:xfrm>
            <a:off x="3359696" y="1931811"/>
            <a:ext cx="3600400" cy="2160000"/>
          </a:xfrm>
          <a:prstGeom prst="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dirty="0"/>
          </a:p>
        </p:txBody>
      </p:sp>
      <p:sp>
        <p:nvSpPr>
          <p:cNvPr id="40" name="Rechteck 39"/>
          <p:cNvSpPr/>
          <p:nvPr/>
        </p:nvSpPr>
        <p:spPr>
          <a:xfrm>
            <a:off x="3359696" y="4078117"/>
            <a:ext cx="3600400" cy="2173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lussdiagramm: Verzögerung 40"/>
          <p:cNvSpPr/>
          <p:nvPr/>
        </p:nvSpPr>
        <p:spPr>
          <a:xfrm rot="10800000">
            <a:off x="3013390" y="4942093"/>
            <a:ext cx="352800" cy="432048"/>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lussdiagramm: Verzögerung 41"/>
          <p:cNvSpPr/>
          <p:nvPr/>
        </p:nvSpPr>
        <p:spPr>
          <a:xfrm>
            <a:off x="3359696" y="2788940"/>
            <a:ext cx="352800" cy="432048"/>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lussdiagramm: Verzögerung 42"/>
          <p:cNvSpPr/>
          <p:nvPr/>
        </p:nvSpPr>
        <p:spPr>
          <a:xfrm rot="5400000">
            <a:off x="4220412" y="4017092"/>
            <a:ext cx="353461" cy="432048"/>
          </a:xfrm>
          <a:prstGeom prst="flowChartDelay">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p>
        </p:txBody>
      </p:sp>
      <p:sp>
        <p:nvSpPr>
          <p:cNvPr id="44" name="Textfeld 43"/>
          <p:cNvSpPr txBox="1"/>
          <p:nvPr/>
        </p:nvSpPr>
        <p:spPr bwMode="auto">
          <a:xfrm>
            <a:off x="1016101" y="2200624"/>
            <a:ext cx="2310926" cy="378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tlCol="0" anchor="ctr" anchorCtr="0">
            <a:noAutofit/>
          </a:bodyPr>
          <a:lstStyle/>
          <a:p>
            <a:pPr marL="180000" indent="-171450">
              <a:lnSpc>
                <a:spcPct val="115000"/>
              </a:lnSpc>
              <a:spcAft>
                <a:spcPts val="0"/>
              </a:spcAft>
              <a:buFont typeface="Arial" panose="020B0604020202020204" pitchFamily="34" charset="0"/>
              <a:buChar char="•"/>
            </a:pPr>
            <a:r>
              <a:rPr lang="de-DE" sz="1300" b="1" dirty="0">
                <a:solidFill>
                  <a:schemeClr val="lt1"/>
                </a:solidFill>
              </a:rPr>
              <a:t>Anerkennung als Einreisevoraussetzung</a:t>
            </a:r>
          </a:p>
          <a:p>
            <a:pPr marL="180000" indent="-171450">
              <a:lnSpc>
                <a:spcPct val="115000"/>
              </a:lnSpc>
              <a:spcAft>
                <a:spcPts val="0"/>
              </a:spcAft>
              <a:buFont typeface="Arial" panose="020B0604020202020204" pitchFamily="34" charset="0"/>
              <a:buChar char="•"/>
            </a:pPr>
            <a:r>
              <a:rPr lang="de-DE" sz="1300" b="1" dirty="0">
                <a:solidFill>
                  <a:schemeClr val="lt1"/>
                </a:solidFill>
              </a:rPr>
              <a:t>Anerkennung als Voraussetzung für reglementierte Berufe</a:t>
            </a:r>
          </a:p>
          <a:p>
            <a:endParaRPr lang="de-DE" sz="1000" b="1" dirty="0">
              <a:solidFill>
                <a:schemeClr val="bg1"/>
              </a:solidFill>
              <a:latin typeface="Tahoma" pitchFamily="34" charset="0"/>
            </a:endParaRPr>
          </a:p>
        </p:txBody>
      </p:sp>
      <p:sp>
        <p:nvSpPr>
          <p:cNvPr id="45" name="Rechteck 44"/>
          <p:cNvSpPr/>
          <p:nvPr/>
        </p:nvSpPr>
        <p:spPr>
          <a:xfrm>
            <a:off x="3712496" y="2040607"/>
            <a:ext cx="3162226" cy="1942407"/>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Behördlich-institutionell</a:t>
            </a:r>
            <a:br>
              <a:rPr lang="de-DE" sz="1300" b="1" dirty="0">
                <a:solidFill>
                  <a:schemeClr val="lt1"/>
                </a:solidFill>
              </a:rPr>
            </a:br>
            <a:endParaRPr lang="de-DE" sz="400" b="1" dirty="0">
              <a:solidFill>
                <a:schemeClr val="lt1"/>
              </a:solidFill>
            </a:endParaRPr>
          </a:p>
          <a:p>
            <a:pPr marL="171450" indent="-171450">
              <a:lnSpc>
                <a:spcPct val="115000"/>
              </a:lnSpc>
              <a:spcAft>
                <a:spcPts val="0"/>
              </a:spcAft>
              <a:buFont typeface="Arial" panose="020B0604020202020204" pitchFamily="34" charset="0"/>
              <a:buChar char="•"/>
            </a:pPr>
            <a:r>
              <a:rPr lang="de-DE" sz="1300" b="1" dirty="0">
                <a:solidFill>
                  <a:schemeClr val="lt1"/>
                </a:solidFill>
              </a:rPr>
              <a:t>Hohe institutionelle Fragmentierung nach Beruf und Bundesland </a:t>
            </a:r>
          </a:p>
          <a:p>
            <a:pPr marL="171450" indent="-171450">
              <a:lnSpc>
                <a:spcPct val="115000"/>
              </a:lnSpc>
              <a:spcAft>
                <a:spcPts val="0"/>
              </a:spcAft>
              <a:buFont typeface="Arial" panose="020B0604020202020204" pitchFamily="34" charset="0"/>
              <a:buChar char="•"/>
            </a:pPr>
            <a:r>
              <a:rPr lang="de-DE" sz="1300" b="1" dirty="0">
                <a:solidFill>
                  <a:schemeClr val="lt1"/>
                </a:solidFill>
              </a:rPr>
              <a:t>Aufwand und Kosten des Verfahrens in deutscher Sprache</a:t>
            </a:r>
          </a:p>
          <a:p>
            <a:pPr marL="171450" indent="-171450">
              <a:lnSpc>
                <a:spcPct val="115000"/>
              </a:lnSpc>
              <a:spcAft>
                <a:spcPts val="0"/>
              </a:spcAft>
              <a:buFont typeface="Arial" panose="020B0604020202020204" pitchFamily="34" charset="0"/>
              <a:buChar char="•"/>
            </a:pPr>
            <a:r>
              <a:rPr lang="de-DE" sz="1300" b="1" dirty="0">
                <a:solidFill>
                  <a:schemeClr val="lt1"/>
                </a:solidFill>
              </a:rPr>
              <a:t>Fehlende Expertise in Leistungs-behörden</a:t>
            </a:r>
          </a:p>
        </p:txBody>
      </p:sp>
      <p:sp>
        <p:nvSpPr>
          <p:cNvPr id="46" name="Rechteck 45"/>
          <p:cNvSpPr/>
          <p:nvPr/>
        </p:nvSpPr>
        <p:spPr>
          <a:xfrm>
            <a:off x="3725862" y="4417582"/>
            <a:ext cx="3018209" cy="1481069"/>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Erwerbsbeding</a:t>
            </a:r>
          </a:p>
          <a:p>
            <a:pPr marL="180000" indent="-228600">
              <a:lnSpc>
                <a:spcPct val="115000"/>
              </a:lnSpc>
              <a:spcAft>
                <a:spcPts val="0"/>
              </a:spcAft>
            </a:pPr>
            <a:endParaRPr lang="de-DE" sz="400" b="1" dirty="0">
              <a:solidFill>
                <a:schemeClr val="lt1"/>
              </a:solidFill>
            </a:endParaRPr>
          </a:p>
          <a:p>
            <a:pPr marL="180000" indent="-171450">
              <a:lnSpc>
                <a:spcPct val="115000"/>
              </a:lnSpc>
              <a:spcAft>
                <a:spcPts val="0"/>
              </a:spcAft>
              <a:buFont typeface="Arial" panose="020B0604020202020204" pitchFamily="34" charset="0"/>
              <a:buChar char="•"/>
            </a:pPr>
            <a:r>
              <a:rPr lang="de-DE" altLang="de-DE" sz="1300" b="1" dirty="0">
                <a:solidFill>
                  <a:schemeClr val="lt1"/>
                </a:solidFill>
              </a:rPr>
              <a:t>körperliche, zeitliche und psychische Anforderungen prekärer Beschäftigung</a:t>
            </a:r>
            <a:endParaRPr lang="de-DE" sz="1300" b="1" dirty="0">
              <a:solidFill>
                <a:schemeClr val="lt1"/>
              </a:solidFill>
            </a:endParaRPr>
          </a:p>
        </p:txBody>
      </p:sp>
      <p:sp>
        <p:nvSpPr>
          <p:cNvPr id="18" name="Titel 1"/>
          <p:cNvSpPr>
            <a:spLocks noGrp="1"/>
          </p:cNvSpPr>
          <p:nvPr>
            <p:ph type="title"/>
          </p:nvPr>
        </p:nvSpPr>
        <p:spPr/>
        <p:txBody>
          <a:bodyPr>
            <a:normAutofit/>
          </a:bodyPr>
          <a:lstStyle/>
          <a:p>
            <a:r>
              <a:rPr lang="de-DE" sz="2400" b="1" dirty="0">
                <a:solidFill>
                  <a:srgbClr val="54AF2E"/>
                </a:solidFill>
              </a:rPr>
              <a:t>Teilhabehürden </a:t>
            </a:r>
            <a:r>
              <a:rPr lang="de-DE" altLang="de-DE" sz="2400" b="1" dirty="0">
                <a:solidFill>
                  <a:srgbClr val="54AF2E"/>
                </a:solidFill>
              </a:rPr>
              <a:t>bei der Anerkennung ausl. Qualifikationen</a:t>
            </a:r>
            <a:endParaRPr lang="de-DE" sz="2400" b="1" dirty="0">
              <a:solidFill>
                <a:srgbClr val="54AF2E"/>
              </a:solidFill>
            </a:endParaRPr>
          </a:p>
        </p:txBody>
      </p:sp>
    </p:spTree>
    <p:extLst>
      <p:ext uri="{BB962C8B-B14F-4D97-AF65-F5344CB8AC3E}">
        <p14:creationId xmlns:p14="http://schemas.microsoft.com/office/powerpoint/2010/main" val="58780740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el 1"/>
          <p:cNvSpPr>
            <a:spLocks noGrp="1"/>
          </p:cNvSpPr>
          <p:nvPr>
            <p:ph type="title"/>
          </p:nvPr>
        </p:nvSpPr>
        <p:spPr/>
        <p:txBody>
          <a:bodyPr>
            <a:normAutofit/>
          </a:bodyPr>
          <a:lstStyle/>
          <a:p>
            <a:r>
              <a:rPr lang="de-DE" sz="2400" b="1" dirty="0">
                <a:solidFill>
                  <a:srgbClr val="54AF2E"/>
                </a:solidFill>
              </a:rPr>
              <a:t>Teilhabehürden </a:t>
            </a:r>
            <a:r>
              <a:rPr lang="de-DE" altLang="de-DE" sz="2400" b="1" dirty="0">
                <a:solidFill>
                  <a:srgbClr val="54AF2E"/>
                </a:solidFill>
              </a:rPr>
              <a:t>bei der Anerkennung ausl. Qualifikationen</a:t>
            </a:r>
            <a:br>
              <a:rPr lang="de-DE" altLang="de-DE" sz="2400" b="1" dirty="0">
                <a:solidFill>
                  <a:srgbClr val="54AF2E"/>
                </a:solidFill>
              </a:rPr>
            </a:br>
            <a:r>
              <a:rPr lang="de-DE" altLang="de-DE" sz="2000" dirty="0">
                <a:solidFill>
                  <a:srgbClr val="54AF2E"/>
                </a:solidFill>
              </a:rPr>
              <a:t>Handlungsempfehlungen</a:t>
            </a:r>
            <a:endParaRPr lang="de-DE" sz="2400" dirty="0">
              <a:solidFill>
                <a:srgbClr val="54AF2E"/>
              </a:solidFill>
            </a:endParaRPr>
          </a:p>
        </p:txBody>
      </p:sp>
      <p:graphicFrame>
        <p:nvGraphicFramePr>
          <p:cNvPr id="19" name="Diagram 1"/>
          <p:cNvGraphicFramePr/>
          <p:nvPr>
            <p:extLst>
              <p:ext uri="{D42A27DB-BD31-4B8C-83A1-F6EECF244321}">
                <p14:modId xmlns:p14="http://schemas.microsoft.com/office/powerpoint/2010/main" val="4190092287"/>
              </p:ext>
            </p:extLst>
          </p:nvPr>
        </p:nvGraphicFramePr>
        <p:xfrm>
          <a:off x="767408" y="1412776"/>
          <a:ext cx="10837203"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317241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B743A7DB-B96A-4A1B-926D-EAA2A5EE72AF}"/>
              </a:ext>
            </a:extLst>
          </p:cNvPr>
          <p:cNvSpPr txBox="1">
            <a:spLocks/>
          </p:cNvSpPr>
          <p:nvPr/>
        </p:nvSpPr>
        <p:spPr bwMode="auto">
          <a:xfrm>
            <a:off x="7781106" y="1931809"/>
            <a:ext cx="3013366" cy="4320001"/>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anchor="ctr" anchorCtr="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buFont typeface="Wingdings" pitchFamily="2" charset="2"/>
              <a:buChar char="Ø"/>
              <a:defRPr/>
            </a:pPr>
            <a:r>
              <a:rPr lang="de-DE" altLang="de-DE" sz="1400" b="1" dirty="0">
                <a:solidFill>
                  <a:srgbClr val="FF0000"/>
                </a:solidFill>
                <a:latin typeface="Tahoma"/>
              </a:rPr>
              <a:t>Sozioökonomische und auslandsspezifische Verwundbarkeit wird verstärkt</a:t>
            </a:r>
          </a:p>
          <a:p>
            <a:pPr marL="285750" indent="-285750">
              <a:buFont typeface="Wingdings" pitchFamily="2" charset="2"/>
              <a:buChar char="Ø"/>
              <a:defRPr/>
            </a:pPr>
            <a:endParaRPr lang="de-DE" altLang="de-DE" sz="1400" b="1" dirty="0">
              <a:solidFill>
                <a:srgbClr val="FF0000"/>
              </a:solidFill>
              <a:latin typeface="Tahoma"/>
            </a:endParaRPr>
          </a:p>
          <a:p>
            <a:pPr marL="285750" indent="-285750">
              <a:buFont typeface="Wingdings" pitchFamily="2" charset="2"/>
              <a:buChar char="Ø"/>
              <a:defRPr/>
            </a:pPr>
            <a:r>
              <a:rPr lang="de-DE" altLang="de-DE" sz="1400" b="1" dirty="0">
                <a:solidFill>
                  <a:srgbClr val="FF0000"/>
                </a:solidFill>
                <a:latin typeface="Tahoma"/>
              </a:rPr>
              <a:t>Armutsgefährdung trotz Erwerbsarbeit</a:t>
            </a:r>
          </a:p>
          <a:p>
            <a:pPr marL="285750" indent="-285750">
              <a:buFont typeface="Wingdings" pitchFamily="2" charset="2"/>
              <a:buChar char="Ø"/>
              <a:defRPr/>
            </a:pPr>
            <a:endParaRPr lang="de-DE" altLang="de-DE" sz="1400" b="1" dirty="0">
              <a:solidFill>
                <a:srgbClr val="FF0000"/>
              </a:solidFill>
              <a:latin typeface="Tahoma"/>
            </a:endParaRPr>
          </a:p>
          <a:p>
            <a:pPr marL="285750" indent="-285750">
              <a:buFont typeface="Wingdings" pitchFamily="2" charset="2"/>
              <a:buChar char="Ø"/>
              <a:defRPr/>
            </a:pPr>
            <a:r>
              <a:rPr lang="de-DE" altLang="de-DE" sz="1400" b="1" dirty="0">
                <a:solidFill>
                  <a:srgbClr val="FF0000"/>
                </a:solidFill>
                <a:latin typeface="Tahoma"/>
              </a:rPr>
              <a:t>Isolation und die körperlichen, zeitlichen und psychischen Anforderungen verunmöglichen soziale und kulturelle Teilhabe</a:t>
            </a:r>
          </a:p>
        </p:txBody>
      </p:sp>
      <p:sp>
        <p:nvSpPr>
          <p:cNvPr id="35" name="Textfeld 34">
            <a:extLst>
              <a:ext uri="{FF2B5EF4-FFF2-40B4-BE49-F238E27FC236}">
                <a16:creationId xmlns:a16="http://schemas.microsoft.com/office/drawing/2014/main" id="{767BA266-E2E1-4324-B08E-8CA885347870}"/>
              </a:ext>
            </a:extLst>
          </p:cNvPr>
          <p:cNvSpPr txBox="1"/>
          <p:nvPr/>
        </p:nvSpPr>
        <p:spPr>
          <a:xfrm>
            <a:off x="7752184" y="1196752"/>
            <a:ext cx="3013200"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3C76"/>
                </a:solidFill>
                <a:effectLst/>
                <a:uLnTx/>
                <a:uFillTx/>
                <a:latin typeface="Tahoma"/>
                <a:ea typeface="ＭＳ Ｐゴシック"/>
              </a:rPr>
              <a:t>Folgen</a:t>
            </a:r>
          </a:p>
        </p:txBody>
      </p:sp>
      <p:sp>
        <p:nvSpPr>
          <p:cNvPr id="36" name="Textfeld 35">
            <a:extLst>
              <a:ext uri="{FF2B5EF4-FFF2-40B4-BE49-F238E27FC236}">
                <a16:creationId xmlns:a16="http://schemas.microsoft.com/office/drawing/2014/main" id="{767BA266-E2E1-4324-B08E-8CA885347870}"/>
              </a:ext>
            </a:extLst>
          </p:cNvPr>
          <p:cNvSpPr txBox="1"/>
          <p:nvPr/>
        </p:nvSpPr>
        <p:spPr>
          <a:xfrm>
            <a:off x="1235459" y="1212708"/>
            <a:ext cx="1728193"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3C76"/>
                </a:solidFill>
                <a:effectLst/>
                <a:uLnTx/>
                <a:uFillTx/>
                <a:latin typeface="Tahoma"/>
                <a:ea typeface="ＭＳ Ｐゴシック"/>
              </a:rPr>
              <a:t>rechtliche</a:t>
            </a:r>
          </a:p>
        </p:txBody>
      </p:sp>
      <p:sp>
        <p:nvSpPr>
          <p:cNvPr id="37" name="Textfeld 36">
            <a:extLst>
              <a:ext uri="{FF2B5EF4-FFF2-40B4-BE49-F238E27FC236}">
                <a16:creationId xmlns:a16="http://schemas.microsoft.com/office/drawing/2014/main" id="{767BA266-E2E1-4324-B08E-8CA885347870}"/>
              </a:ext>
            </a:extLst>
          </p:cNvPr>
          <p:cNvSpPr txBox="1"/>
          <p:nvPr/>
        </p:nvSpPr>
        <p:spPr>
          <a:xfrm>
            <a:off x="4097835" y="1196752"/>
            <a:ext cx="2124121"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3C76"/>
                </a:solidFill>
                <a:effectLst/>
                <a:uLnTx/>
                <a:uFillTx/>
                <a:latin typeface="Tahoma"/>
                <a:ea typeface="ＭＳ Ｐゴシック"/>
              </a:rPr>
              <a:t>faktische</a:t>
            </a:r>
          </a:p>
        </p:txBody>
      </p:sp>
      <p:sp>
        <p:nvSpPr>
          <p:cNvPr id="38" name="Rechteck 37"/>
          <p:cNvSpPr/>
          <p:nvPr/>
        </p:nvSpPr>
        <p:spPr>
          <a:xfrm>
            <a:off x="839416" y="1931811"/>
            <a:ext cx="2520281" cy="43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228600" algn="just">
              <a:lnSpc>
                <a:spcPct val="115000"/>
              </a:lnSpc>
              <a:spcAft>
                <a:spcPts val="0"/>
              </a:spcAft>
            </a:pPr>
            <a:r>
              <a:rPr lang="de-DE" sz="1000" dirty="0"/>
              <a:t> </a:t>
            </a:r>
          </a:p>
        </p:txBody>
      </p:sp>
      <p:sp>
        <p:nvSpPr>
          <p:cNvPr id="39" name="Rechteck 38"/>
          <p:cNvSpPr/>
          <p:nvPr/>
        </p:nvSpPr>
        <p:spPr>
          <a:xfrm>
            <a:off x="3359696" y="1931811"/>
            <a:ext cx="3600400" cy="2160000"/>
          </a:xfrm>
          <a:prstGeom prst="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dirty="0"/>
          </a:p>
        </p:txBody>
      </p:sp>
      <p:sp>
        <p:nvSpPr>
          <p:cNvPr id="40" name="Rechteck 39"/>
          <p:cNvSpPr/>
          <p:nvPr/>
        </p:nvSpPr>
        <p:spPr>
          <a:xfrm>
            <a:off x="3359696" y="4078117"/>
            <a:ext cx="3600400" cy="2173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lussdiagramm: Verzögerung 40"/>
          <p:cNvSpPr/>
          <p:nvPr/>
        </p:nvSpPr>
        <p:spPr>
          <a:xfrm rot="10800000">
            <a:off x="3013390" y="4942093"/>
            <a:ext cx="352800" cy="432048"/>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lussdiagramm: Verzögerung 41"/>
          <p:cNvSpPr/>
          <p:nvPr/>
        </p:nvSpPr>
        <p:spPr>
          <a:xfrm>
            <a:off x="3359696" y="2788940"/>
            <a:ext cx="352800" cy="432048"/>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lussdiagramm: Verzögerung 42"/>
          <p:cNvSpPr/>
          <p:nvPr/>
        </p:nvSpPr>
        <p:spPr>
          <a:xfrm rot="5400000">
            <a:off x="4220412" y="4017092"/>
            <a:ext cx="353461" cy="432048"/>
          </a:xfrm>
          <a:prstGeom prst="flowChartDelay">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p>
        </p:txBody>
      </p:sp>
      <p:sp>
        <p:nvSpPr>
          <p:cNvPr id="44" name="Textfeld 43"/>
          <p:cNvSpPr txBox="1"/>
          <p:nvPr/>
        </p:nvSpPr>
        <p:spPr bwMode="auto">
          <a:xfrm>
            <a:off x="1016101" y="2200624"/>
            <a:ext cx="2310926" cy="378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tlCol="0" anchor="ctr" anchorCtr="0">
            <a:noAutofit/>
          </a:bodyPr>
          <a:lstStyle/>
          <a:p>
            <a:pPr marL="180000" indent="-171450">
              <a:lnSpc>
                <a:spcPct val="115000"/>
              </a:lnSpc>
              <a:spcAft>
                <a:spcPts val="0"/>
              </a:spcAft>
              <a:buFont typeface="Arial" panose="020B0604020202020204" pitchFamily="34" charset="0"/>
              <a:buChar char="•"/>
            </a:pPr>
            <a:r>
              <a:rPr lang="de-DE" sz="1300" b="1" dirty="0">
                <a:solidFill>
                  <a:schemeClr val="lt1"/>
                </a:solidFill>
              </a:rPr>
              <a:t>Deutsche wie ausländische Beschäftigungsformen (z.B. Werkverträge, Ferienbeschäftigung, Entsendungen)</a:t>
            </a:r>
          </a:p>
          <a:p>
            <a:pPr marL="180000" indent="-171450">
              <a:lnSpc>
                <a:spcPct val="115000"/>
              </a:lnSpc>
              <a:spcAft>
                <a:spcPts val="0"/>
              </a:spcAft>
              <a:buFont typeface="Arial" panose="020B0604020202020204" pitchFamily="34" charset="0"/>
              <a:buChar char="•"/>
            </a:pPr>
            <a:r>
              <a:rPr lang="de-DE" sz="1300" b="1" dirty="0">
                <a:solidFill>
                  <a:schemeClr val="lt1"/>
                </a:solidFill>
              </a:rPr>
              <a:t>Aufenthaltsrechtliche Bestimmungen</a:t>
            </a:r>
          </a:p>
          <a:p>
            <a:endParaRPr lang="de-DE" sz="1000" b="1" dirty="0">
              <a:solidFill>
                <a:schemeClr val="bg1"/>
              </a:solidFill>
              <a:latin typeface="Tahoma" pitchFamily="34" charset="0"/>
            </a:endParaRPr>
          </a:p>
        </p:txBody>
      </p:sp>
      <p:sp>
        <p:nvSpPr>
          <p:cNvPr id="45" name="Rechteck 44"/>
          <p:cNvSpPr/>
          <p:nvPr/>
        </p:nvSpPr>
        <p:spPr>
          <a:xfrm>
            <a:off x="3712496" y="2040607"/>
            <a:ext cx="3162226" cy="1942407"/>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Behördlich-institutionell</a:t>
            </a:r>
            <a:br>
              <a:rPr lang="de-DE" sz="1300" b="1" dirty="0">
                <a:solidFill>
                  <a:schemeClr val="lt1"/>
                </a:solidFill>
              </a:rPr>
            </a:br>
            <a:endParaRPr lang="de-DE" sz="400" b="1" dirty="0">
              <a:solidFill>
                <a:schemeClr val="lt1"/>
              </a:solidFill>
            </a:endParaRPr>
          </a:p>
          <a:p>
            <a:pPr marL="171450" indent="-171450">
              <a:lnSpc>
                <a:spcPct val="115000"/>
              </a:lnSpc>
              <a:spcAft>
                <a:spcPts val="0"/>
              </a:spcAft>
              <a:buFont typeface="Arial" panose="020B0604020202020204" pitchFamily="34" charset="0"/>
              <a:buChar char="•"/>
            </a:pPr>
            <a:r>
              <a:rPr lang="de-DE" sz="1300" b="1" dirty="0">
                <a:solidFill>
                  <a:schemeClr val="lt1"/>
                </a:solidFill>
              </a:rPr>
              <a:t>Mangelnde Überprüfung der Einstellungsvoraussetzungen</a:t>
            </a:r>
          </a:p>
          <a:p>
            <a:pPr marL="171450" indent="-171450">
              <a:lnSpc>
                <a:spcPct val="115000"/>
              </a:lnSpc>
              <a:spcAft>
                <a:spcPts val="0"/>
              </a:spcAft>
              <a:buFont typeface="Arial" panose="020B0604020202020204" pitchFamily="34" charset="0"/>
              <a:buChar char="•"/>
            </a:pPr>
            <a:r>
              <a:rPr lang="de-DE" sz="1300" b="1" dirty="0">
                <a:solidFill>
                  <a:schemeClr val="lt1"/>
                </a:solidFill>
              </a:rPr>
              <a:t>Mangelnde Kontrolle der Arbeitsbedingungen und des Arbeitsschutzes</a:t>
            </a:r>
          </a:p>
          <a:p>
            <a:pPr marL="171450" indent="-171450">
              <a:lnSpc>
                <a:spcPct val="115000"/>
              </a:lnSpc>
              <a:spcAft>
                <a:spcPts val="0"/>
              </a:spcAft>
              <a:buFont typeface="Arial" panose="020B0604020202020204" pitchFamily="34" charset="0"/>
              <a:buChar char="•"/>
            </a:pPr>
            <a:endParaRPr lang="de-DE" sz="1300" b="1" dirty="0">
              <a:solidFill>
                <a:schemeClr val="lt1"/>
              </a:solidFill>
            </a:endParaRPr>
          </a:p>
        </p:txBody>
      </p:sp>
      <p:sp>
        <p:nvSpPr>
          <p:cNvPr id="46" name="Rechteck 45"/>
          <p:cNvSpPr/>
          <p:nvPr/>
        </p:nvSpPr>
        <p:spPr>
          <a:xfrm>
            <a:off x="3647728" y="4468211"/>
            <a:ext cx="3234234" cy="1481069"/>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Erwerbsbedingt</a:t>
            </a:r>
            <a:br>
              <a:rPr lang="de-DE" sz="1300" b="1" dirty="0">
                <a:solidFill>
                  <a:schemeClr val="lt1"/>
                </a:solidFill>
              </a:rPr>
            </a:br>
            <a:endParaRPr lang="de-DE" sz="400" b="1" dirty="0">
              <a:solidFill>
                <a:schemeClr val="lt1"/>
              </a:solidFill>
            </a:endParaRPr>
          </a:p>
          <a:p>
            <a:pPr marL="171450" indent="-171450">
              <a:lnSpc>
                <a:spcPct val="115000"/>
              </a:lnSpc>
              <a:spcAft>
                <a:spcPts val="0"/>
              </a:spcAft>
              <a:buFont typeface="Arial" panose="020B0604020202020204" pitchFamily="34" charset="0"/>
              <a:buChar char="•"/>
            </a:pPr>
            <a:r>
              <a:rPr lang="de-DE" sz="1300" b="1" dirty="0">
                <a:solidFill>
                  <a:schemeClr val="lt1"/>
                </a:solidFill>
              </a:rPr>
              <a:t>Umgehung von Schutzbestimmungen</a:t>
            </a:r>
          </a:p>
          <a:p>
            <a:pPr marL="171450" indent="-171450">
              <a:lnSpc>
                <a:spcPct val="115000"/>
              </a:lnSpc>
              <a:spcAft>
                <a:spcPts val="0"/>
              </a:spcAft>
              <a:buFont typeface="Arial" panose="020B0604020202020204" pitchFamily="34" charset="0"/>
              <a:buChar char="•"/>
            </a:pPr>
            <a:r>
              <a:rPr lang="de-DE" sz="1300" b="1" dirty="0">
                <a:solidFill>
                  <a:schemeClr val="lt1"/>
                </a:solidFill>
              </a:rPr>
              <a:t>Auslagerungen und Intransparenz von Zuständigkeiten durch den Einsatz von Vermittlungsagenturen und Subunternehmer(-ketten)</a:t>
            </a:r>
          </a:p>
        </p:txBody>
      </p:sp>
      <p:sp>
        <p:nvSpPr>
          <p:cNvPr id="18" name="Titel 1"/>
          <p:cNvSpPr>
            <a:spLocks noGrp="1"/>
          </p:cNvSpPr>
          <p:nvPr>
            <p:ph type="title"/>
          </p:nvPr>
        </p:nvSpPr>
        <p:spPr>
          <a:xfrm>
            <a:off x="609600" y="274638"/>
            <a:ext cx="10972800" cy="1143000"/>
          </a:xfrm>
        </p:spPr>
        <p:txBody>
          <a:bodyPr>
            <a:normAutofit/>
          </a:bodyPr>
          <a:lstStyle/>
          <a:p>
            <a:r>
              <a:rPr lang="de-DE" sz="2400" b="1" dirty="0">
                <a:solidFill>
                  <a:srgbClr val="54AF2E"/>
                </a:solidFill>
              </a:rPr>
              <a:t>Teilhabehürden im </a:t>
            </a:r>
            <a:r>
              <a:rPr lang="de-DE" altLang="de-DE" sz="2400" b="1" dirty="0">
                <a:solidFill>
                  <a:srgbClr val="54AF2E"/>
                </a:solidFill>
              </a:rPr>
              <a:t>Arbeitsmarkt</a:t>
            </a:r>
            <a:endParaRPr lang="de-DE" sz="2400" b="1" dirty="0">
              <a:solidFill>
                <a:srgbClr val="54AF2E"/>
              </a:solidFill>
            </a:endParaRPr>
          </a:p>
        </p:txBody>
      </p:sp>
    </p:spTree>
    <p:extLst>
      <p:ext uri="{BB962C8B-B14F-4D97-AF65-F5344CB8AC3E}">
        <p14:creationId xmlns:p14="http://schemas.microsoft.com/office/powerpoint/2010/main" val="3740874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p:cNvSpPr/>
          <p:nvPr/>
        </p:nvSpPr>
        <p:spPr>
          <a:xfrm>
            <a:off x="3207328" y="2040607"/>
            <a:ext cx="3553797" cy="2568990"/>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Behördlich-institutionell</a:t>
            </a:r>
            <a:br>
              <a:rPr lang="de-DE" sz="1300" b="1" dirty="0">
                <a:solidFill>
                  <a:schemeClr val="lt1"/>
                </a:solidFill>
              </a:rPr>
            </a:br>
            <a:endParaRPr lang="de-DE" sz="400" b="1" dirty="0">
              <a:solidFill>
                <a:schemeClr val="lt1"/>
              </a:solidFill>
            </a:endParaRPr>
          </a:p>
          <a:p>
            <a:pPr marL="171450" indent="-171450">
              <a:lnSpc>
                <a:spcPct val="115000"/>
              </a:lnSpc>
              <a:spcAft>
                <a:spcPts val="0"/>
              </a:spcAft>
              <a:buFont typeface="Arial" panose="020B0604020202020204" pitchFamily="34" charset="0"/>
              <a:buChar char="•"/>
            </a:pPr>
            <a:r>
              <a:rPr lang="de-DE" sz="1300" b="1" dirty="0">
                <a:solidFill>
                  <a:schemeClr val="lt1"/>
                </a:solidFill>
              </a:rPr>
              <a:t>Rechtliche und verfahrenstechnische Komplexität</a:t>
            </a:r>
          </a:p>
          <a:p>
            <a:pPr marL="171450" indent="-171450">
              <a:lnSpc>
                <a:spcPct val="115000"/>
              </a:lnSpc>
              <a:spcAft>
                <a:spcPts val="0"/>
              </a:spcAft>
              <a:buFont typeface="Arial" panose="020B0604020202020204" pitchFamily="34" charset="0"/>
              <a:buChar char="•"/>
            </a:pPr>
            <a:r>
              <a:rPr lang="de-DE" sz="1300" b="1" dirty="0">
                <a:solidFill>
                  <a:schemeClr val="lt1"/>
                </a:solidFill>
              </a:rPr>
              <a:t>Unwissenheit auf Seiten der behördlichen Mitarbeitenden</a:t>
            </a:r>
          </a:p>
          <a:p>
            <a:pPr marL="171450" indent="-171450">
              <a:lnSpc>
                <a:spcPct val="115000"/>
              </a:lnSpc>
              <a:spcAft>
                <a:spcPts val="0"/>
              </a:spcAft>
              <a:buFont typeface="Arial" panose="020B0604020202020204" pitchFamily="34" charset="0"/>
              <a:buChar char="•"/>
            </a:pPr>
            <a:r>
              <a:rPr lang="de-DE" sz="1300" b="1" dirty="0">
                <a:solidFill>
                  <a:schemeClr val="lt1"/>
                </a:solidFill>
              </a:rPr>
              <a:t>Diskriminierung aufgrund Herkunft bzw. mangelnder Deutschkenntnisse</a:t>
            </a:r>
          </a:p>
        </p:txBody>
      </p:sp>
      <p:sp>
        <p:nvSpPr>
          <p:cNvPr id="46" name="Rechteck 45"/>
          <p:cNvSpPr/>
          <p:nvPr/>
        </p:nvSpPr>
        <p:spPr>
          <a:xfrm>
            <a:off x="3725862" y="4417582"/>
            <a:ext cx="3018209" cy="1481069"/>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Erwerbsbedingt</a:t>
            </a:r>
            <a:br>
              <a:rPr lang="de-DE" sz="1300" b="1" dirty="0">
                <a:solidFill>
                  <a:schemeClr val="lt1"/>
                </a:solidFill>
              </a:rPr>
            </a:br>
            <a:endParaRPr lang="de-DE" sz="400" b="1" dirty="0">
              <a:solidFill>
                <a:schemeClr val="lt1"/>
              </a:solidFill>
            </a:endParaRPr>
          </a:p>
          <a:p>
            <a:pPr marL="171450" indent="-171450">
              <a:lnSpc>
                <a:spcPct val="115000"/>
              </a:lnSpc>
              <a:spcAft>
                <a:spcPts val="0"/>
              </a:spcAft>
              <a:buFont typeface="Arial" panose="020B0604020202020204" pitchFamily="34" charset="0"/>
              <a:buChar char="•"/>
            </a:pPr>
            <a:r>
              <a:rPr lang="de-DE" sz="1300" b="1" dirty="0">
                <a:solidFill>
                  <a:schemeClr val="lt1"/>
                </a:solidFill>
              </a:rPr>
              <a:t>nicht dokumentierte bzw. unterbrochene Beschäftigungszeiträume</a:t>
            </a:r>
          </a:p>
        </p:txBody>
      </p:sp>
      <p:sp>
        <p:nvSpPr>
          <p:cNvPr id="18" name="Titel 1"/>
          <p:cNvSpPr>
            <a:spLocks noGrp="1"/>
          </p:cNvSpPr>
          <p:nvPr>
            <p:ph type="title"/>
          </p:nvPr>
        </p:nvSpPr>
        <p:spPr>
          <a:xfrm>
            <a:off x="609600" y="274638"/>
            <a:ext cx="10972800" cy="1143000"/>
          </a:xfrm>
        </p:spPr>
        <p:txBody>
          <a:bodyPr>
            <a:normAutofit/>
          </a:bodyPr>
          <a:lstStyle/>
          <a:p>
            <a:r>
              <a:rPr lang="de-DE" sz="2400" b="1" dirty="0">
                <a:solidFill>
                  <a:srgbClr val="54AF2E"/>
                </a:solidFill>
              </a:rPr>
              <a:t>Teilhabehürden im </a:t>
            </a:r>
            <a:r>
              <a:rPr lang="de-DE" altLang="de-DE" sz="2400" b="1" dirty="0">
                <a:solidFill>
                  <a:srgbClr val="54AF2E"/>
                </a:solidFill>
              </a:rPr>
              <a:t>Arbeitsmarkt</a:t>
            </a:r>
            <a:br>
              <a:rPr lang="de-DE" altLang="de-DE" sz="2400" b="1" dirty="0">
                <a:solidFill>
                  <a:srgbClr val="54AF2E"/>
                </a:solidFill>
              </a:rPr>
            </a:br>
            <a:r>
              <a:rPr lang="de-DE" altLang="de-DE" sz="2000" dirty="0">
                <a:solidFill>
                  <a:srgbClr val="54AF2E"/>
                </a:solidFill>
              </a:rPr>
              <a:t>Handlungsempfehlungen</a:t>
            </a:r>
            <a:endParaRPr lang="de-DE" sz="2400" dirty="0">
              <a:solidFill>
                <a:srgbClr val="54AF2E"/>
              </a:solidFill>
            </a:endParaRPr>
          </a:p>
        </p:txBody>
      </p:sp>
      <p:graphicFrame>
        <p:nvGraphicFramePr>
          <p:cNvPr id="23" name="Diagram 1"/>
          <p:cNvGraphicFramePr/>
          <p:nvPr>
            <p:extLst>
              <p:ext uri="{D42A27DB-BD31-4B8C-83A1-F6EECF244321}">
                <p14:modId xmlns:p14="http://schemas.microsoft.com/office/powerpoint/2010/main" val="127232438"/>
              </p:ext>
            </p:extLst>
          </p:nvPr>
        </p:nvGraphicFramePr>
        <p:xfrm>
          <a:off x="839416" y="1556793"/>
          <a:ext cx="97210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16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B743A7DB-B96A-4A1B-926D-EAA2A5EE72AF}"/>
              </a:ext>
            </a:extLst>
          </p:cNvPr>
          <p:cNvSpPr txBox="1">
            <a:spLocks/>
          </p:cNvSpPr>
          <p:nvPr/>
        </p:nvSpPr>
        <p:spPr bwMode="auto">
          <a:xfrm>
            <a:off x="7781106" y="1931809"/>
            <a:ext cx="3013366" cy="4320001"/>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anchor="ctr" anchorCtr="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marR="0" lvl="0" indent="-285750"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de-DE" altLang="de-DE" sz="1400" b="1" i="0" u="none" strike="noStrike" kern="1200" cap="none" spc="0" normalizeH="0" noProof="0" dirty="0">
                <a:ln>
                  <a:noFill/>
                </a:ln>
                <a:solidFill>
                  <a:srgbClr val="FF0000"/>
                </a:solidFill>
                <a:effectLst/>
                <a:uLnTx/>
                <a:uFillTx/>
                <a:latin typeface="Tahoma"/>
                <a:ea typeface="ＭＳ Ｐゴシック" panose="020B0600070205080204" pitchFamily="34" charset="-128"/>
              </a:rPr>
              <a:t>Prekäre ökonomische Situation wird nicht entschärft, sondern verstetigt</a:t>
            </a:r>
          </a:p>
          <a:p>
            <a:pPr marL="0" marR="0" lvl="0" indent="0" defTabSz="914400" rtl="0" eaLnBrk="0" fontAlgn="base" latinLnBrk="0" hangingPunct="0">
              <a:lnSpc>
                <a:spcPct val="100000"/>
              </a:lnSpc>
              <a:spcBef>
                <a:spcPct val="0"/>
              </a:spcBef>
              <a:spcAft>
                <a:spcPct val="0"/>
              </a:spcAft>
              <a:buClrTx/>
              <a:buSzTx/>
              <a:buFontTx/>
              <a:buNone/>
              <a:tabLst/>
              <a:defRPr/>
            </a:pPr>
            <a:endParaRPr lang="de-DE" altLang="de-DE" sz="1400" b="1" baseline="0" dirty="0">
              <a:solidFill>
                <a:srgbClr val="FF0000"/>
              </a:solidFill>
              <a:latin typeface="Tahoma"/>
            </a:endParaRPr>
          </a:p>
          <a:p>
            <a:pPr marL="285750" indent="-285750">
              <a:buFont typeface="Wingdings" pitchFamily="2" charset="2"/>
              <a:buChar char="Ø"/>
              <a:defRPr/>
            </a:pPr>
            <a:r>
              <a:rPr lang="de-DE" altLang="de-DE" sz="1400" b="1" dirty="0">
                <a:solidFill>
                  <a:srgbClr val="FF0000"/>
                </a:solidFill>
                <a:latin typeface="Tahoma"/>
              </a:rPr>
              <a:t>Signalwirkung von Rechtsprechung für Beschäftigungsgruppe, </a:t>
            </a:r>
            <a:r>
              <a:rPr lang="de-DE" altLang="de-DE" sz="1400" b="1" dirty="0" err="1">
                <a:solidFill>
                  <a:srgbClr val="FF0000"/>
                </a:solidFill>
                <a:latin typeface="Tahoma"/>
              </a:rPr>
              <a:t>Arbeitgebende</a:t>
            </a:r>
            <a:r>
              <a:rPr lang="de-DE" altLang="de-DE" sz="1400" b="1" dirty="0">
                <a:solidFill>
                  <a:srgbClr val="FF0000"/>
                </a:solidFill>
                <a:latin typeface="Tahoma"/>
              </a:rPr>
              <a:t> und Politik entfällt</a:t>
            </a:r>
          </a:p>
          <a:p>
            <a:pPr marL="285750" indent="-285750">
              <a:buFont typeface="Wingdings" pitchFamily="2" charset="2"/>
              <a:buChar char="Ø"/>
              <a:defRPr/>
            </a:pPr>
            <a:endParaRPr lang="de-DE" altLang="de-DE" sz="1400" b="1" dirty="0">
              <a:solidFill>
                <a:srgbClr val="FF0000"/>
              </a:solidFill>
              <a:latin typeface="Tahoma"/>
            </a:endParaRPr>
          </a:p>
          <a:p>
            <a:pPr marL="285750" indent="-285750">
              <a:buFont typeface="Wingdings" pitchFamily="2" charset="2"/>
              <a:buChar char="Ø"/>
              <a:defRPr/>
            </a:pPr>
            <a:r>
              <a:rPr lang="de-DE" altLang="de-DE" sz="1400" b="1" dirty="0">
                <a:solidFill>
                  <a:srgbClr val="FF0000"/>
                </a:solidFill>
                <a:latin typeface="Tahoma"/>
              </a:rPr>
              <a:t>Fehlende politische Interessensvertretung</a:t>
            </a:r>
          </a:p>
        </p:txBody>
      </p:sp>
      <p:sp>
        <p:nvSpPr>
          <p:cNvPr id="35" name="Textfeld 34">
            <a:extLst>
              <a:ext uri="{FF2B5EF4-FFF2-40B4-BE49-F238E27FC236}">
                <a16:creationId xmlns:a16="http://schemas.microsoft.com/office/drawing/2014/main" id="{767BA266-E2E1-4324-B08E-8CA885347870}"/>
              </a:ext>
            </a:extLst>
          </p:cNvPr>
          <p:cNvSpPr txBox="1"/>
          <p:nvPr/>
        </p:nvSpPr>
        <p:spPr>
          <a:xfrm>
            <a:off x="7752184" y="1196752"/>
            <a:ext cx="3013200"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1400" b="1" dirty="0">
                <a:solidFill>
                  <a:srgbClr val="003C76"/>
                </a:solidFill>
                <a:latin typeface="Tahoma"/>
                <a:ea typeface="ＭＳ Ｐゴシック"/>
              </a:rPr>
              <a:t>Folgen</a:t>
            </a:r>
            <a:endParaRPr kumimoji="0" lang="de-DE" sz="1400" b="1" i="0" u="none" strike="noStrike" kern="1200" cap="none" spc="0" normalizeH="0" baseline="0" noProof="0" dirty="0">
              <a:ln>
                <a:noFill/>
              </a:ln>
              <a:solidFill>
                <a:srgbClr val="003C76"/>
              </a:solidFill>
              <a:effectLst/>
              <a:uLnTx/>
              <a:uFillTx/>
              <a:latin typeface="Tahoma"/>
              <a:ea typeface="ＭＳ Ｐゴシック"/>
            </a:endParaRPr>
          </a:p>
        </p:txBody>
      </p:sp>
      <p:sp>
        <p:nvSpPr>
          <p:cNvPr id="36" name="Textfeld 35">
            <a:extLst>
              <a:ext uri="{FF2B5EF4-FFF2-40B4-BE49-F238E27FC236}">
                <a16:creationId xmlns:a16="http://schemas.microsoft.com/office/drawing/2014/main" id="{767BA266-E2E1-4324-B08E-8CA885347870}"/>
              </a:ext>
            </a:extLst>
          </p:cNvPr>
          <p:cNvSpPr txBox="1"/>
          <p:nvPr/>
        </p:nvSpPr>
        <p:spPr>
          <a:xfrm>
            <a:off x="1235459" y="1212708"/>
            <a:ext cx="1728193"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3C76"/>
                </a:solidFill>
                <a:effectLst/>
                <a:uLnTx/>
                <a:uFillTx/>
                <a:latin typeface="Tahoma"/>
                <a:ea typeface="ＭＳ Ｐゴシック"/>
              </a:rPr>
              <a:t>rechtliche</a:t>
            </a:r>
          </a:p>
        </p:txBody>
      </p:sp>
      <p:sp>
        <p:nvSpPr>
          <p:cNvPr id="37" name="Textfeld 36">
            <a:extLst>
              <a:ext uri="{FF2B5EF4-FFF2-40B4-BE49-F238E27FC236}">
                <a16:creationId xmlns:a16="http://schemas.microsoft.com/office/drawing/2014/main" id="{767BA266-E2E1-4324-B08E-8CA885347870}"/>
              </a:ext>
            </a:extLst>
          </p:cNvPr>
          <p:cNvSpPr txBox="1"/>
          <p:nvPr/>
        </p:nvSpPr>
        <p:spPr>
          <a:xfrm>
            <a:off x="4097835" y="1196752"/>
            <a:ext cx="2124121" cy="381600"/>
          </a:xfrm>
          <a:prstGeom prst="rect">
            <a:avLst/>
          </a:prstGeom>
          <a:solidFill>
            <a:srgbClr val="EAEEEE"/>
          </a:solidFill>
          <a:ln>
            <a:solidFill>
              <a:srgbClr val="003C76"/>
            </a:solid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3C76"/>
                </a:solidFill>
                <a:effectLst/>
                <a:uLnTx/>
                <a:uFillTx/>
                <a:latin typeface="Tahoma"/>
                <a:ea typeface="ＭＳ Ｐゴシック"/>
              </a:rPr>
              <a:t>faktische</a:t>
            </a:r>
          </a:p>
        </p:txBody>
      </p:sp>
      <p:sp>
        <p:nvSpPr>
          <p:cNvPr id="38" name="Rechteck 37"/>
          <p:cNvSpPr/>
          <p:nvPr/>
        </p:nvSpPr>
        <p:spPr>
          <a:xfrm>
            <a:off x="839416" y="1931811"/>
            <a:ext cx="2520281" cy="43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228600" algn="just">
              <a:lnSpc>
                <a:spcPct val="115000"/>
              </a:lnSpc>
              <a:spcAft>
                <a:spcPts val="0"/>
              </a:spcAft>
            </a:pPr>
            <a:r>
              <a:rPr lang="de-DE" sz="1000" dirty="0"/>
              <a:t> </a:t>
            </a:r>
          </a:p>
        </p:txBody>
      </p:sp>
      <p:sp>
        <p:nvSpPr>
          <p:cNvPr id="39" name="Rechteck 38"/>
          <p:cNvSpPr/>
          <p:nvPr/>
        </p:nvSpPr>
        <p:spPr>
          <a:xfrm>
            <a:off x="3359696" y="1931811"/>
            <a:ext cx="3600400" cy="2160000"/>
          </a:xfrm>
          <a:prstGeom prst="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dirty="0"/>
          </a:p>
        </p:txBody>
      </p:sp>
      <p:sp>
        <p:nvSpPr>
          <p:cNvPr id="40" name="Rechteck 39"/>
          <p:cNvSpPr/>
          <p:nvPr/>
        </p:nvSpPr>
        <p:spPr>
          <a:xfrm>
            <a:off x="3359696" y="4078117"/>
            <a:ext cx="3600400" cy="2173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lussdiagramm: Verzögerung 40"/>
          <p:cNvSpPr/>
          <p:nvPr/>
        </p:nvSpPr>
        <p:spPr>
          <a:xfrm rot="10800000">
            <a:off x="3013390" y="4942093"/>
            <a:ext cx="352800" cy="432048"/>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lussdiagramm: Verzögerung 41"/>
          <p:cNvSpPr/>
          <p:nvPr/>
        </p:nvSpPr>
        <p:spPr>
          <a:xfrm>
            <a:off x="3359696" y="2788940"/>
            <a:ext cx="352800" cy="432048"/>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lussdiagramm: Verzögerung 42"/>
          <p:cNvSpPr/>
          <p:nvPr/>
        </p:nvSpPr>
        <p:spPr>
          <a:xfrm rot="5400000">
            <a:off x="4220412" y="4017092"/>
            <a:ext cx="353461" cy="432048"/>
          </a:xfrm>
          <a:prstGeom prst="flowChartDelay">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p>
        </p:txBody>
      </p:sp>
      <p:sp>
        <p:nvSpPr>
          <p:cNvPr id="44" name="Textfeld 43"/>
          <p:cNvSpPr txBox="1"/>
          <p:nvPr/>
        </p:nvSpPr>
        <p:spPr bwMode="auto">
          <a:xfrm>
            <a:off x="1016101" y="2200624"/>
            <a:ext cx="2310926" cy="378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tlCol="0" anchor="ctr" anchorCtr="0">
            <a:noAutofit/>
          </a:bodyPr>
          <a:lstStyle/>
          <a:p>
            <a:pPr marL="180000" indent="-171450">
              <a:lnSpc>
                <a:spcPct val="115000"/>
              </a:lnSpc>
              <a:spcAft>
                <a:spcPts val="0"/>
              </a:spcAft>
              <a:buFont typeface="Arial" panose="020B0604020202020204" pitchFamily="34" charset="0"/>
              <a:buChar char="•"/>
            </a:pPr>
            <a:r>
              <a:rPr lang="de-DE" sz="1300" b="1" dirty="0">
                <a:solidFill>
                  <a:schemeClr val="lt1"/>
                </a:solidFill>
              </a:rPr>
              <a:t>Aufenthaltsrechtliche Abhängigkeit von der Beschäftigung</a:t>
            </a:r>
          </a:p>
          <a:p>
            <a:pPr marL="180000" indent="-171450">
              <a:lnSpc>
                <a:spcPct val="115000"/>
              </a:lnSpc>
              <a:spcAft>
                <a:spcPts val="0"/>
              </a:spcAft>
              <a:buFont typeface="Arial" panose="020B0604020202020204" pitchFamily="34" charset="0"/>
              <a:buChar char="•"/>
            </a:pPr>
            <a:r>
              <a:rPr lang="de-DE" sz="1300" b="1" dirty="0">
                <a:solidFill>
                  <a:schemeClr val="lt1"/>
                </a:solidFill>
              </a:rPr>
              <a:t>§ 87 </a:t>
            </a:r>
            <a:r>
              <a:rPr lang="de-DE" sz="1300" b="1" dirty="0" err="1">
                <a:solidFill>
                  <a:schemeClr val="lt1"/>
                </a:solidFill>
              </a:rPr>
              <a:t>AufenthG</a:t>
            </a:r>
            <a:r>
              <a:rPr lang="de-DE" sz="1300" b="1" dirty="0">
                <a:solidFill>
                  <a:schemeClr val="lt1"/>
                </a:solidFill>
              </a:rPr>
              <a:t> Übermittlungspflicht der Arbeitsgerichte an Ausländerbehörde</a:t>
            </a:r>
          </a:p>
          <a:p>
            <a:pPr marL="180000" indent="-171450">
              <a:lnSpc>
                <a:spcPct val="115000"/>
              </a:lnSpc>
              <a:spcAft>
                <a:spcPts val="0"/>
              </a:spcAft>
              <a:buFont typeface="Arial" panose="020B0604020202020204" pitchFamily="34" charset="0"/>
              <a:buChar char="•"/>
            </a:pPr>
            <a:r>
              <a:rPr lang="de-DE" sz="1300" b="1" dirty="0">
                <a:solidFill>
                  <a:schemeClr val="lt1"/>
                </a:solidFill>
              </a:rPr>
              <a:t>Betriebsverfassungs- </a:t>
            </a:r>
            <a:r>
              <a:rPr lang="de-DE" sz="1300" b="1" dirty="0" err="1">
                <a:solidFill>
                  <a:schemeClr val="lt1"/>
                </a:solidFill>
              </a:rPr>
              <a:t>gesetz</a:t>
            </a:r>
            <a:endParaRPr lang="de-DE" sz="1300" b="1" dirty="0">
              <a:solidFill>
                <a:schemeClr val="lt1"/>
              </a:solidFill>
            </a:endParaRPr>
          </a:p>
          <a:p>
            <a:endParaRPr lang="de-DE" sz="1000" b="1" dirty="0">
              <a:solidFill>
                <a:schemeClr val="bg1"/>
              </a:solidFill>
              <a:latin typeface="Tahoma" pitchFamily="34" charset="0"/>
            </a:endParaRPr>
          </a:p>
        </p:txBody>
      </p:sp>
      <p:sp>
        <p:nvSpPr>
          <p:cNvPr id="45" name="Rechteck 44"/>
          <p:cNvSpPr/>
          <p:nvPr/>
        </p:nvSpPr>
        <p:spPr>
          <a:xfrm>
            <a:off x="3712496" y="2040607"/>
            <a:ext cx="3162226" cy="1942407"/>
          </a:xfrm>
          <a:prstGeom prst="rect">
            <a:avLst/>
          </a:prstGeom>
        </p:spPr>
        <p:txBody>
          <a:bodyPr wrap="square" lIns="36000" rIns="36000" anchor="ctr" anchorCtr="0">
            <a:noAutofit/>
          </a:bodyPr>
          <a:lstStyle/>
          <a:p>
            <a:pPr>
              <a:lnSpc>
                <a:spcPct val="115000"/>
              </a:lnSpc>
              <a:spcAft>
                <a:spcPts val="0"/>
              </a:spcAft>
            </a:pPr>
            <a:r>
              <a:rPr lang="de-DE" sz="1300" b="1" dirty="0">
                <a:solidFill>
                  <a:schemeClr val="lt1"/>
                </a:solidFill>
              </a:rPr>
              <a:t>Behördlich-institutionell</a:t>
            </a:r>
          </a:p>
          <a:p>
            <a:pPr marL="171450" indent="-171450">
              <a:lnSpc>
                <a:spcPct val="115000"/>
              </a:lnSpc>
              <a:spcAft>
                <a:spcPts val="0"/>
              </a:spcAft>
              <a:buFont typeface="Arial" panose="020B0604020202020204" pitchFamily="34" charset="0"/>
              <a:buChar char="•"/>
            </a:pPr>
            <a:r>
              <a:rPr lang="de-DE" sz="1300" b="1" dirty="0">
                <a:solidFill>
                  <a:schemeClr val="lt1"/>
                </a:solidFill>
              </a:rPr>
              <a:t>Mangelnde Informationen über Arbeits- und Sozialrecht</a:t>
            </a:r>
          </a:p>
          <a:p>
            <a:pPr marL="171450" indent="-171450">
              <a:lnSpc>
                <a:spcPct val="115000"/>
              </a:lnSpc>
              <a:spcAft>
                <a:spcPts val="0"/>
              </a:spcAft>
              <a:buFont typeface="Arial" panose="020B0604020202020204" pitchFamily="34" charset="0"/>
              <a:buChar char="•"/>
            </a:pPr>
            <a:r>
              <a:rPr lang="de-DE" sz="1300" b="1" dirty="0">
                <a:solidFill>
                  <a:schemeClr val="lt1"/>
                </a:solidFill>
              </a:rPr>
              <a:t>Kosten des Arbeitsgerichts-verfahrens </a:t>
            </a:r>
          </a:p>
          <a:p>
            <a:pPr marL="171450" indent="-171450">
              <a:lnSpc>
                <a:spcPct val="115000"/>
              </a:lnSpc>
              <a:spcAft>
                <a:spcPts val="0"/>
              </a:spcAft>
              <a:buFont typeface="Arial" panose="020B0604020202020204" pitchFamily="34" charset="0"/>
              <a:buChar char="•"/>
            </a:pPr>
            <a:r>
              <a:rPr lang="de-DE" sz="1300" b="1" dirty="0">
                <a:solidFill>
                  <a:schemeClr val="lt1"/>
                </a:solidFill>
              </a:rPr>
              <a:t>Befreiung von der Anwaltspflicht</a:t>
            </a:r>
          </a:p>
          <a:p>
            <a:pPr marL="171450" indent="-171450">
              <a:lnSpc>
                <a:spcPct val="115000"/>
              </a:lnSpc>
              <a:spcAft>
                <a:spcPts val="0"/>
              </a:spcAft>
              <a:buFont typeface="Arial" panose="020B0604020202020204" pitchFamily="34" charset="0"/>
              <a:buChar char="•"/>
            </a:pPr>
            <a:r>
              <a:rPr lang="de-DE" sz="1300" b="1" dirty="0">
                <a:solidFill>
                  <a:schemeClr val="lt1"/>
                </a:solidFill>
              </a:rPr>
              <a:t>Mangelnde Öffnung von Gewerkschaften und Betriebsräten</a:t>
            </a:r>
          </a:p>
        </p:txBody>
      </p:sp>
      <p:sp>
        <p:nvSpPr>
          <p:cNvPr id="46" name="Rechteck 45"/>
          <p:cNvSpPr/>
          <p:nvPr/>
        </p:nvSpPr>
        <p:spPr>
          <a:xfrm>
            <a:off x="3725862" y="4489590"/>
            <a:ext cx="3018209" cy="1747722"/>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Erwerbsbedingt</a:t>
            </a:r>
            <a:br>
              <a:rPr lang="de-DE" sz="1300" b="1" dirty="0">
                <a:solidFill>
                  <a:schemeClr val="lt1"/>
                </a:solidFill>
              </a:rPr>
            </a:br>
            <a:endParaRPr lang="de-DE" sz="400" b="1" dirty="0">
              <a:solidFill>
                <a:schemeClr val="lt1"/>
              </a:solidFill>
            </a:endParaRPr>
          </a:p>
          <a:p>
            <a:pPr marL="171450" indent="-171450">
              <a:lnSpc>
                <a:spcPct val="115000"/>
              </a:lnSpc>
              <a:spcAft>
                <a:spcPts val="0"/>
              </a:spcAft>
              <a:buFont typeface="Arial" panose="020B0604020202020204" pitchFamily="34" charset="0"/>
              <a:buChar char="•"/>
            </a:pPr>
            <a:r>
              <a:rPr lang="de-DE" sz="1300" b="1" dirty="0">
                <a:solidFill>
                  <a:schemeClr val="lt1"/>
                </a:solidFill>
              </a:rPr>
              <a:t>Defizitäre Dokumentationslage</a:t>
            </a:r>
          </a:p>
          <a:p>
            <a:pPr marL="171450" indent="-171450">
              <a:lnSpc>
                <a:spcPct val="115000"/>
              </a:lnSpc>
              <a:spcAft>
                <a:spcPts val="0"/>
              </a:spcAft>
              <a:buFont typeface="Arial" panose="020B0604020202020204" pitchFamily="34" charset="0"/>
              <a:buChar char="•"/>
            </a:pPr>
            <a:r>
              <a:rPr lang="de-DE" sz="1300" b="1" dirty="0">
                <a:solidFill>
                  <a:schemeClr val="lt1"/>
                </a:solidFill>
              </a:rPr>
              <a:t>Intransparente Zuständigkeiten Kurzlebige bzw. zahlungsunfähige Unternehmen</a:t>
            </a:r>
          </a:p>
          <a:p>
            <a:pPr marL="171450" indent="-171450">
              <a:lnSpc>
                <a:spcPct val="115000"/>
              </a:lnSpc>
              <a:spcAft>
                <a:spcPts val="0"/>
              </a:spcAft>
              <a:buFont typeface="Arial" panose="020B0604020202020204" pitchFamily="34" charset="0"/>
              <a:buChar char="•"/>
            </a:pPr>
            <a:r>
              <a:rPr lang="de-DE" sz="1300" b="1" dirty="0">
                <a:solidFill>
                  <a:schemeClr val="lt1"/>
                </a:solidFill>
              </a:rPr>
              <a:t>Isolation der Arbeitskräfte und Spaltung der Belegschaft</a:t>
            </a:r>
          </a:p>
          <a:p>
            <a:pPr marL="171450" indent="-171450">
              <a:lnSpc>
                <a:spcPct val="115000"/>
              </a:lnSpc>
              <a:spcAft>
                <a:spcPts val="0"/>
              </a:spcAft>
              <a:buFont typeface="Arial" panose="020B0604020202020204" pitchFamily="34" charset="0"/>
              <a:buChar char="•"/>
            </a:pPr>
            <a:endParaRPr lang="de-DE" sz="1300" b="1" dirty="0">
              <a:solidFill>
                <a:schemeClr val="lt1"/>
              </a:solidFill>
            </a:endParaRPr>
          </a:p>
        </p:txBody>
      </p:sp>
      <p:sp>
        <p:nvSpPr>
          <p:cNvPr id="18" name="Titel 1"/>
          <p:cNvSpPr>
            <a:spLocks noGrp="1"/>
          </p:cNvSpPr>
          <p:nvPr>
            <p:ph type="title"/>
          </p:nvPr>
        </p:nvSpPr>
        <p:spPr>
          <a:xfrm>
            <a:off x="609600" y="274638"/>
            <a:ext cx="10972800" cy="1143000"/>
          </a:xfrm>
        </p:spPr>
        <p:txBody>
          <a:bodyPr>
            <a:normAutofit/>
          </a:bodyPr>
          <a:lstStyle/>
          <a:p>
            <a:r>
              <a:rPr lang="de-DE" sz="2400" b="1" dirty="0">
                <a:solidFill>
                  <a:srgbClr val="54AF2E"/>
                </a:solidFill>
              </a:rPr>
              <a:t>Teilhabehürden bei der Rechtsdurchsetzung</a:t>
            </a:r>
          </a:p>
        </p:txBody>
      </p:sp>
    </p:spTree>
    <p:extLst>
      <p:ext uri="{BB962C8B-B14F-4D97-AF65-F5344CB8AC3E}">
        <p14:creationId xmlns:p14="http://schemas.microsoft.com/office/powerpoint/2010/main" val="215577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graphicFrame>
        <p:nvGraphicFramePr>
          <p:cNvPr id="6" name="Tabelle 5"/>
          <p:cNvGraphicFramePr>
            <a:graphicFrameLocks noGrp="1"/>
          </p:cNvGraphicFramePr>
          <p:nvPr>
            <p:extLst>
              <p:ext uri="{D42A27DB-BD31-4B8C-83A1-F6EECF244321}">
                <p14:modId xmlns:p14="http://schemas.microsoft.com/office/powerpoint/2010/main" val="762170707"/>
              </p:ext>
            </p:extLst>
          </p:nvPr>
        </p:nvGraphicFramePr>
        <p:xfrm>
          <a:off x="609600" y="1268760"/>
          <a:ext cx="10814992" cy="5559018"/>
        </p:xfrm>
        <a:graphic>
          <a:graphicData uri="http://schemas.openxmlformats.org/drawingml/2006/table">
            <a:tbl>
              <a:tblPr firstRow="1" bandRow="1">
                <a:tableStyleId>{5C22544A-7EE6-4342-B048-85BDC9FD1C3A}</a:tableStyleId>
              </a:tblPr>
              <a:tblGrid>
                <a:gridCol w="2796921">
                  <a:extLst>
                    <a:ext uri="{9D8B030D-6E8A-4147-A177-3AD203B41FA5}">
                      <a16:colId xmlns:a16="http://schemas.microsoft.com/office/drawing/2014/main" val="3407677446"/>
                    </a:ext>
                  </a:extLst>
                </a:gridCol>
                <a:gridCol w="8018071">
                  <a:extLst>
                    <a:ext uri="{9D8B030D-6E8A-4147-A177-3AD203B41FA5}">
                      <a16:colId xmlns:a16="http://schemas.microsoft.com/office/drawing/2014/main" val="2402146758"/>
                    </a:ext>
                  </a:extLst>
                </a:gridCol>
              </a:tblGrid>
              <a:tr h="1008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kern="1200" dirty="0">
                          <a:solidFill>
                            <a:srgbClr val="003C76"/>
                          </a:solidFill>
                          <a:latin typeface="Tahoma" panose="020B0604030504040204" pitchFamily="34" charset="0"/>
                          <a:ea typeface="ヒラギノ角ゴ Pro W3" charset="0"/>
                          <a:cs typeface="Tahoma" panose="020B0604030504040204" pitchFamily="34" charset="0"/>
                        </a:rPr>
                        <a:t>10:00 – 10:10 Uhr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de-DE" sz="1800" b="1" kern="1200" dirty="0">
                          <a:solidFill>
                            <a:srgbClr val="54AF2E"/>
                          </a:solidFill>
                          <a:latin typeface="Tahoma" panose="020B0604030504040204" pitchFamily="34" charset="0"/>
                          <a:ea typeface="Tahoma" panose="020B0604030504040204" pitchFamily="34" charset="0"/>
                          <a:cs typeface="Tahoma" panose="020B0604030504040204" pitchFamily="34" charset="0"/>
                        </a:rPr>
                        <a:t>Begrüßung</a:t>
                      </a:r>
                      <a:endParaRPr lang="de-DE" sz="1600" b="0" i="1" kern="1200" dirty="0">
                        <a:solidFill>
                          <a:srgbClr val="003C76"/>
                        </a:solidFill>
                        <a:latin typeface="Tahoma" panose="020B0604030504040204" pitchFamily="34" charset="0"/>
                        <a:ea typeface="ヒラギノ角ゴ Pro W3" charset="0"/>
                        <a:cs typeface="Tahoma" panose="020B0604030504040204" pitchFamily="34" charset="0"/>
                      </a:endParaRPr>
                    </a:p>
                    <a:p>
                      <a:r>
                        <a:rPr lang="de-DE" sz="1600" b="0" i="1" kern="1200" dirty="0">
                          <a:solidFill>
                            <a:srgbClr val="003C76"/>
                          </a:solidFill>
                          <a:latin typeface="Tahoma" panose="020B0604030504040204" pitchFamily="34" charset="0"/>
                          <a:ea typeface="ヒラギノ角ゴ Pro W3" charset="0"/>
                          <a:cs typeface="Tahoma" panose="020B0604030504040204" pitchFamily="34" charset="0"/>
                        </a:rPr>
                        <a:t>Katja Lenz, Stiftung Mercator </a:t>
                      </a:r>
                    </a:p>
                    <a:p>
                      <a:r>
                        <a:rPr lang="de-DE" sz="1600" b="0" i="1" kern="1200" dirty="0">
                          <a:solidFill>
                            <a:srgbClr val="003C76"/>
                          </a:solidFill>
                          <a:latin typeface="Tahoma" panose="020B0604030504040204" pitchFamily="34" charset="0"/>
                          <a:ea typeface="ヒラギノ角ゴ Pro W3" charset="0"/>
                          <a:cs typeface="Tahoma" panose="020B0604030504040204" pitchFamily="34" charset="0"/>
                        </a:rPr>
                        <a:t>Dr. Cornelia Schu, Geschäftsführerin SVR gGmbH</a:t>
                      </a:r>
                    </a:p>
                    <a:p>
                      <a:endParaRPr lang="de-DE" sz="800" b="0" i="1" kern="1200" dirty="0">
                        <a:solidFill>
                          <a:srgbClr val="003C76"/>
                        </a:solidFill>
                        <a:latin typeface="Tahoma" panose="020B0604030504040204" pitchFamily="34" charset="0"/>
                        <a:ea typeface="ヒラギノ角ゴ Pro W3"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4881451"/>
                  </a:ext>
                </a:extLst>
              </a:tr>
              <a:tr h="475253">
                <a:tc>
                  <a:txBody>
                    <a:bodyPr/>
                    <a:lstStyle/>
                    <a:p>
                      <a:r>
                        <a:rPr lang="de-DE" sz="1800" b="0" kern="1200" dirty="0">
                          <a:solidFill>
                            <a:srgbClr val="003C76"/>
                          </a:solidFill>
                          <a:latin typeface="Tahoma" panose="020B0604030504040204" pitchFamily="34" charset="0"/>
                          <a:ea typeface="ヒラギノ角ゴ Pro W3" charset="0"/>
                          <a:cs typeface="Tahoma" panose="020B0604030504040204" pitchFamily="34" charset="0"/>
                        </a:rPr>
                        <a:t>10:10 – 10:40 Uhr </a:t>
                      </a:r>
                      <a:r>
                        <a:rPr lang="de-DE" sz="1800" b="0" i="0" u="none" strike="noStrike" kern="1200" baseline="0" dirty="0">
                          <a:solidFill>
                            <a:schemeClr val="dk1"/>
                          </a:solidFill>
                          <a:latin typeface="+mn-lt"/>
                          <a:ea typeface="+mn-ea"/>
                          <a:cs typeface="+mn-cs"/>
                        </a:rPr>
                        <a:t>	</a:t>
                      </a:r>
                    </a:p>
                    <a:p>
                      <a:endParaRPr lang="de-D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kern="1200" dirty="0">
                          <a:solidFill>
                            <a:srgbClr val="54AF2E"/>
                          </a:solidFill>
                          <a:latin typeface="Tahoma" panose="020B0604030504040204" pitchFamily="34" charset="0"/>
                          <a:ea typeface="Tahoma" panose="020B0604030504040204" pitchFamily="34" charset="0"/>
                          <a:cs typeface="Tahoma" panose="020B0604030504040204" pitchFamily="34" charset="0"/>
                        </a:rPr>
                        <a:t>Vorstellung der Studienergebnisse</a:t>
                      </a:r>
                    </a:p>
                    <a:p>
                      <a:r>
                        <a:rPr lang="de-DE" sz="1600" b="0" i="0" kern="1200" dirty="0">
                          <a:solidFill>
                            <a:srgbClr val="003C76"/>
                          </a:solidFill>
                          <a:latin typeface="Tahoma" panose="020B0604030504040204" pitchFamily="34" charset="0"/>
                          <a:ea typeface="ヒラギノ角ゴ Pro W3" charset="0"/>
                          <a:cs typeface="Tahoma" panose="020B0604030504040204" pitchFamily="34" charset="0"/>
                        </a:rPr>
                        <a:t>Prekäre Beschäftigung – prekäre Teilhabe. Ausländische Arbeitskräfte im deutschen Niedriglohnsektor</a:t>
                      </a:r>
                    </a:p>
                    <a:p>
                      <a:r>
                        <a:rPr lang="de-DE" sz="1600" b="0" i="1" kern="1200" dirty="0">
                          <a:solidFill>
                            <a:srgbClr val="003C76"/>
                          </a:solidFill>
                          <a:latin typeface="Tahoma" panose="020B0604030504040204" pitchFamily="34" charset="0"/>
                          <a:ea typeface="ヒラギノ角ゴ Pro W3" charset="0"/>
                          <a:cs typeface="Tahoma" panose="020B0604030504040204" pitchFamily="34" charset="0"/>
                        </a:rPr>
                        <a:t>Dr. Franziska Loschert, Co-Autorin der Studie</a:t>
                      </a:r>
                    </a:p>
                    <a:p>
                      <a:endParaRPr lang="de-DE" sz="800" b="0" i="1" kern="1200" dirty="0">
                        <a:solidFill>
                          <a:srgbClr val="003C76"/>
                        </a:solidFill>
                        <a:latin typeface="Tahoma" panose="020B0604030504040204" pitchFamily="34" charset="0"/>
                        <a:ea typeface="ヒラギノ角ゴ Pro W3" charset="0"/>
                        <a:cs typeface="Tahoma" panose="020B060403050404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0249656"/>
                  </a:ext>
                </a:extLst>
              </a:tr>
              <a:tr h="475253">
                <a:tc>
                  <a:txBody>
                    <a:bodyPr/>
                    <a:lstStyle/>
                    <a:p>
                      <a:r>
                        <a:rPr lang="de-DE" sz="1800" b="0" kern="1200" dirty="0">
                          <a:solidFill>
                            <a:srgbClr val="003C76"/>
                          </a:solidFill>
                          <a:latin typeface="Tahoma" panose="020B0604030504040204" pitchFamily="34" charset="0"/>
                          <a:ea typeface="ヒラギノ角ゴ Pro W3" charset="0"/>
                          <a:cs typeface="Tahoma" panose="020B0604030504040204" pitchFamily="34" charset="0"/>
                        </a:rPr>
                        <a:t>10:40 – 11:30 Uhr </a:t>
                      </a:r>
                      <a:r>
                        <a:rPr lang="de-DE" sz="1800" b="0" i="0" u="none" strike="noStrike" kern="1200" baseline="0" dirty="0">
                          <a:solidFill>
                            <a:schemeClr val="dk1"/>
                          </a:solidFill>
                          <a:latin typeface="+mn-lt"/>
                          <a:ea typeface="+mn-ea"/>
                          <a:cs typeface="+mn-cs"/>
                        </a:rPr>
                        <a:t>	</a:t>
                      </a:r>
                    </a:p>
                    <a:p>
                      <a:endParaRPr lang="de-D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DE" sz="1800" b="1" kern="1200" dirty="0">
                          <a:solidFill>
                            <a:srgbClr val="54AF2E"/>
                          </a:solidFill>
                          <a:latin typeface="Tahoma" panose="020B0604030504040204" pitchFamily="34" charset="0"/>
                          <a:ea typeface="Tahoma" panose="020B0604030504040204" pitchFamily="34" charset="0"/>
                          <a:cs typeface="Tahoma" panose="020B0604030504040204" pitchFamily="34" charset="0"/>
                        </a:rPr>
                        <a:t>Podiumsdiskussion</a:t>
                      </a:r>
                    </a:p>
                    <a:p>
                      <a:pPr marL="0" lvl="0" algn="l" defTabSz="914400" rtl="0" eaLnBrk="1" latinLnBrk="0" hangingPunct="1"/>
                      <a:r>
                        <a:rPr lang="de-DE" sz="1600" b="1" i="1" kern="1200" dirty="0">
                          <a:solidFill>
                            <a:srgbClr val="003C76"/>
                          </a:solidFill>
                          <a:latin typeface="Tahoma" panose="020B0604030504040204" pitchFamily="34" charset="0"/>
                          <a:ea typeface="ヒラギノ角ゴ Pro W3" charset="0"/>
                          <a:cs typeface="Tahoma" panose="020B0604030504040204" pitchFamily="34" charset="0"/>
                        </a:rPr>
                        <a:t>Regina Hufnagel</a:t>
                      </a:r>
                      <a:r>
                        <a:rPr lang="de-DE" sz="1600" b="0" i="1" kern="1200" dirty="0">
                          <a:solidFill>
                            <a:srgbClr val="003C76"/>
                          </a:solidFill>
                          <a:latin typeface="Tahoma" panose="020B0604030504040204" pitchFamily="34" charset="0"/>
                          <a:ea typeface="ヒラギノ角ゴ Pro W3" charset="0"/>
                          <a:cs typeface="Tahoma" panose="020B0604030504040204" pitchFamily="34" charset="0"/>
                        </a:rPr>
                        <a:t>, Bundesministerium für Arbeit und Soziales</a:t>
                      </a:r>
                    </a:p>
                    <a:p>
                      <a:pPr marL="0" lvl="0" algn="l" defTabSz="914400" rtl="0" eaLnBrk="1" latinLnBrk="0" hangingPunct="1"/>
                      <a:r>
                        <a:rPr lang="de-DE" sz="1600" b="1" i="1" kern="1200" dirty="0">
                          <a:solidFill>
                            <a:srgbClr val="003C76"/>
                          </a:solidFill>
                          <a:latin typeface="Tahoma" panose="020B0604030504040204" pitchFamily="34" charset="0"/>
                          <a:ea typeface="ヒラギノ角ゴ Pro W3" charset="0"/>
                          <a:cs typeface="Tahoma" panose="020B0604030504040204" pitchFamily="34" charset="0"/>
                        </a:rPr>
                        <a:t>Nicole Spieß</a:t>
                      </a:r>
                      <a:r>
                        <a:rPr lang="de-DE" sz="1600" b="0" i="1" kern="1200" dirty="0">
                          <a:solidFill>
                            <a:srgbClr val="003C76"/>
                          </a:solidFill>
                          <a:latin typeface="Tahoma" panose="020B0604030504040204" pitchFamily="34" charset="0"/>
                          <a:ea typeface="ヒラギノ角ゴ Pro W3" charset="0"/>
                          <a:cs typeface="Tahoma" panose="020B0604030504040204" pitchFamily="34" charset="0"/>
                        </a:rPr>
                        <a:t>, Gesamtverbandes der deutschen Land- und Forstwirtschaftlichen Arbeitgeberverbände e.V. </a:t>
                      </a:r>
                      <a:r>
                        <a:rPr lang="de-DE" sz="1600" b="0" i="1" kern="1200" baseline="0" dirty="0">
                          <a:solidFill>
                            <a:srgbClr val="003C76"/>
                          </a:solidFill>
                          <a:latin typeface="Tahoma" panose="020B0604030504040204" pitchFamily="34" charset="0"/>
                          <a:ea typeface="ヒラギノ角ゴ Pro W3" charset="0"/>
                          <a:cs typeface="Tahoma" panose="020B0604030504040204" pitchFamily="34" charset="0"/>
                        </a:rPr>
                        <a:t>und De</a:t>
                      </a:r>
                      <a:r>
                        <a:rPr lang="de-DE" sz="1600" b="0" i="1" kern="1200" dirty="0">
                          <a:solidFill>
                            <a:srgbClr val="003C76"/>
                          </a:solidFill>
                          <a:latin typeface="Tahoma" panose="020B0604030504040204" pitchFamily="34" charset="0"/>
                          <a:ea typeface="ヒラギノ角ゴ Pro W3" charset="0"/>
                          <a:cs typeface="Tahoma" panose="020B0604030504040204" pitchFamily="34" charset="0"/>
                        </a:rPr>
                        <a:t>utscher Bauernverband e.V. </a:t>
                      </a:r>
                    </a:p>
                    <a:p>
                      <a:pPr marL="0" lvl="0" algn="l" defTabSz="914400" rtl="0" eaLnBrk="1" latinLnBrk="0" hangingPunct="1"/>
                      <a:r>
                        <a:rPr lang="de-DE" sz="1600" b="1" i="1" kern="1200" dirty="0">
                          <a:solidFill>
                            <a:srgbClr val="003C76"/>
                          </a:solidFill>
                          <a:latin typeface="Tahoma" panose="020B0604030504040204" pitchFamily="34" charset="0"/>
                          <a:ea typeface="ヒラギノ角ゴ Pro W3" charset="0"/>
                          <a:cs typeface="Tahoma" panose="020B0604030504040204" pitchFamily="34" charset="0"/>
                        </a:rPr>
                        <a:t>Dr. Martin Varga</a:t>
                      </a:r>
                      <a:r>
                        <a:rPr lang="de-DE" sz="1600" b="0" i="1" kern="1200" dirty="0">
                          <a:solidFill>
                            <a:srgbClr val="003C76"/>
                          </a:solidFill>
                          <a:latin typeface="Tahoma" panose="020B0604030504040204" pitchFamily="34" charset="0"/>
                          <a:ea typeface="ヒラギノ角ゴ Pro W3" charset="0"/>
                          <a:cs typeface="Tahoma" panose="020B0604030504040204" pitchFamily="34" charset="0"/>
                        </a:rPr>
                        <a:t>, Deutscher Gewerkschaftsbund</a:t>
                      </a:r>
                    </a:p>
                    <a:p>
                      <a:pPr marL="0" lvl="0" algn="l" defTabSz="914400" rtl="0" eaLnBrk="1" latinLnBrk="0" hangingPunct="1"/>
                      <a:endParaRPr lang="de-DE" sz="800" b="0" i="1" kern="1200" dirty="0">
                        <a:solidFill>
                          <a:srgbClr val="003C76"/>
                        </a:solidFill>
                        <a:latin typeface="Tahoma" panose="020B0604030504040204" pitchFamily="34" charset="0"/>
                        <a:ea typeface="ヒラギノ角ゴ Pro W3" charset="0"/>
                        <a:cs typeface="Tahoma" panose="020B0604030504040204" pitchFamily="34" charset="0"/>
                      </a:endParaRPr>
                    </a:p>
                    <a:p>
                      <a:pPr marL="0" algn="l" defTabSz="914400" rtl="0" eaLnBrk="1" latinLnBrk="0" hangingPunct="1"/>
                      <a:r>
                        <a:rPr lang="de-DE" sz="100" b="0" i="0" kern="1200" dirty="0">
                          <a:solidFill>
                            <a:srgbClr val="003C76"/>
                          </a:solidFill>
                          <a:latin typeface="Tahoma" panose="020B0604030504040204" pitchFamily="34" charset="0"/>
                          <a:ea typeface="ヒラギノ角ゴ Pro W3" charset="0"/>
                          <a:cs typeface="Tahoma" panose="020B0604030504040204" pitchFamily="34" charset="0"/>
                        </a:rPr>
                        <a:t> </a:t>
                      </a:r>
                    </a:p>
                    <a:p>
                      <a:pPr marL="0" algn="l" defTabSz="914400" rtl="0" eaLnBrk="1" latinLnBrk="0" hangingPunct="1"/>
                      <a:r>
                        <a:rPr lang="de-DE" sz="1600" b="0" i="0" kern="1200" dirty="0">
                          <a:solidFill>
                            <a:srgbClr val="003C76"/>
                          </a:solidFill>
                          <a:latin typeface="Tahoma" panose="020B0604030504040204" pitchFamily="34" charset="0"/>
                          <a:ea typeface="ヒラギノ角ゴ Pro W3" charset="0"/>
                          <a:cs typeface="Tahoma" panose="020B0604030504040204" pitchFamily="34" charset="0"/>
                        </a:rPr>
                        <a:t>Moderation: </a:t>
                      </a:r>
                      <a:r>
                        <a:rPr lang="de-DE" sz="1600" b="0" i="1" kern="1200" dirty="0">
                          <a:solidFill>
                            <a:srgbClr val="003C76"/>
                          </a:solidFill>
                          <a:latin typeface="Tahoma" panose="020B0604030504040204" pitchFamily="34" charset="0"/>
                          <a:ea typeface="ヒラギノ角ゴ Pro W3" charset="0"/>
                          <a:cs typeface="Tahoma" panose="020B0604030504040204" pitchFamily="34" charset="0"/>
                        </a:rPr>
                        <a:t>Dr. Holger Kolb,</a:t>
                      </a:r>
                      <a:r>
                        <a:rPr lang="de-DE" sz="1600" b="0" i="1" kern="1200" baseline="0" dirty="0">
                          <a:solidFill>
                            <a:srgbClr val="003C76"/>
                          </a:solidFill>
                          <a:latin typeface="Tahoma" panose="020B0604030504040204" pitchFamily="34" charset="0"/>
                          <a:ea typeface="ヒラギノ角ゴ Pro W3" charset="0"/>
                          <a:cs typeface="Tahoma" panose="020B0604030504040204" pitchFamily="34" charset="0"/>
                        </a:rPr>
                        <a:t> SVR </a:t>
                      </a:r>
                      <a:r>
                        <a:rPr lang="de-DE" sz="1600" b="0" i="1" kern="1200" baseline="0" dirty="0" err="1">
                          <a:solidFill>
                            <a:srgbClr val="003C76"/>
                          </a:solidFill>
                          <a:latin typeface="Tahoma" panose="020B0604030504040204" pitchFamily="34" charset="0"/>
                          <a:ea typeface="ヒラギノ角ゴ Pro W3" charset="0"/>
                          <a:cs typeface="Tahoma" panose="020B0604030504040204" pitchFamily="34" charset="0"/>
                        </a:rPr>
                        <a:t>gGmbH</a:t>
                      </a:r>
                      <a:r>
                        <a:rPr lang="de-DE" sz="1800" b="0" i="0" u="none" strike="noStrike" kern="1200" baseline="0" dirty="0">
                          <a:solidFill>
                            <a:schemeClr val="dk1"/>
                          </a:solidFill>
                          <a:latin typeface="+mn-lt"/>
                          <a:ea typeface="+mn-ea"/>
                          <a:cs typeface="+mn-cs"/>
                        </a:rPr>
                        <a:t>	</a:t>
                      </a:r>
                    </a:p>
                    <a:p>
                      <a:endParaRPr lang="de-DE" sz="800" b="0" i="0" u="none" strike="noStrike" kern="1200" baseline="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6079696"/>
                  </a:ext>
                </a:extLst>
              </a:tr>
              <a:tr h="506680">
                <a:tc>
                  <a:txBody>
                    <a:bodyPr/>
                    <a:lstStyle/>
                    <a:p>
                      <a:r>
                        <a:rPr lang="de-DE" sz="1800" b="0" kern="1200" dirty="0">
                          <a:solidFill>
                            <a:srgbClr val="003C76"/>
                          </a:solidFill>
                          <a:latin typeface="Tahoma" panose="020B0604030504040204" pitchFamily="34" charset="0"/>
                          <a:ea typeface="ヒラギノ角ゴ Pro W3" charset="0"/>
                          <a:cs typeface="Tahoma" panose="020B0604030504040204" pitchFamily="34" charset="0"/>
                        </a:rPr>
                        <a:t>11:30 – 12:00 Uhr</a:t>
                      </a:r>
                      <a:endParaRPr lang="de-DE" sz="1800" b="0" i="0" u="none" strike="noStrike" kern="1200" baseline="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kern="1200" dirty="0">
                          <a:solidFill>
                            <a:srgbClr val="54AF2E"/>
                          </a:solidFill>
                          <a:latin typeface="Tahoma" panose="020B0604030504040204" pitchFamily="34" charset="0"/>
                          <a:ea typeface="Tahoma" panose="020B0604030504040204" pitchFamily="34" charset="0"/>
                          <a:cs typeface="Tahoma" panose="020B0604030504040204" pitchFamily="34" charset="0"/>
                        </a:rPr>
                        <a:t>Diskussion mit dem</a:t>
                      </a:r>
                      <a:r>
                        <a:rPr lang="de-DE" sz="1800" b="1" kern="1200" baseline="0" dirty="0">
                          <a:solidFill>
                            <a:srgbClr val="54AF2E"/>
                          </a:solidFill>
                          <a:latin typeface="Tahoma" panose="020B0604030504040204" pitchFamily="34" charset="0"/>
                          <a:ea typeface="Tahoma" panose="020B0604030504040204" pitchFamily="34" charset="0"/>
                          <a:cs typeface="Tahoma" panose="020B0604030504040204" pitchFamily="34" charset="0"/>
                        </a:rPr>
                        <a:t> Publikum</a:t>
                      </a:r>
                      <a:endParaRPr lang="de-DE" sz="1600" b="0" i="1" kern="1200" dirty="0">
                        <a:solidFill>
                          <a:srgbClr val="003C76"/>
                        </a:solidFill>
                        <a:latin typeface="Tahoma" panose="020B0604030504040204" pitchFamily="34" charset="0"/>
                        <a:ea typeface="ヒラギノ角ゴ Pro W3" charset="0"/>
                        <a:cs typeface="Tahom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0355312"/>
                  </a:ext>
                </a:extLst>
              </a:tr>
              <a:tr h="475253">
                <a:tc>
                  <a:txBody>
                    <a:bodyPr/>
                    <a:lstStyle/>
                    <a:p>
                      <a:r>
                        <a:rPr lang="de-DE" sz="1800" b="0" kern="1200" dirty="0">
                          <a:solidFill>
                            <a:srgbClr val="003C76"/>
                          </a:solidFill>
                          <a:latin typeface="Tahoma" panose="020B0604030504040204" pitchFamily="34" charset="0"/>
                          <a:ea typeface="ヒラギノ角ゴ Pro W3" charset="0"/>
                          <a:cs typeface="Tahoma" panose="020B0604030504040204" pitchFamily="34" charset="0"/>
                        </a:rPr>
                        <a:t>12:00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kern="1200" dirty="0">
                          <a:solidFill>
                            <a:srgbClr val="54AF2E"/>
                          </a:solidFill>
                          <a:latin typeface="Tahoma" panose="020B0604030504040204" pitchFamily="34" charset="0"/>
                          <a:ea typeface="Tahoma" panose="020B0604030504040204" pitchFamily="34" charset="0"/>
                          <a:cs typeface="Tahoma" panose="020B0604030504040204" pitchFamily="34" charset="0"/>
                        </a:rPr>
                        <a:t>Austausch beim Mittagsimbiss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5253">
                <a:tc>
                  <a:txBody>
                    <a:bodyPr/>
                    <a:lstStyle/>
                    <a:p>
                      <a:endParaRPr lang="de-D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D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4703177"/>
                  </a:ext>
                </a:extLst>
              </a:tr>
            </a:tbl>
          </a:graphicData>
        </a:graphic>
      </p:graphicFrame>
    </p:spTree>
    <p:extLst>
      <p:ext uri="{BB962C8B-B14F-4D97-AF65-F5344CB8AC3E}">
        <p14:creationId xmlns:p14="http://schemas.microsoft.com/office/powerpoint/2010/main" val="1579083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p:cNvSpPr/>
          <p:nvPr/>
        </p:nvSpPr>
        <p:spPr>
          <a:xfrm>
            <a:off x="3207328" y="2040607"/>
            <a:ext cx="3553797" cy="2568990"/>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Behördlich-institutionell</a:t>
            </a:r>
            <a:br>
              <a:rPr lang="de-DE" sz="1300" b="1" dirty="0">
                <a:solidFill>
                  <a:schemeClr val="lt1"/>
                </a:solidFill>
              </a:rPr>
            </a:br>
            <a:endParaRPr lang="de-DE" sz="400" b="1" dirty="0">
              <a:solidFill>
                <a:schemeClr val="lt1"/>
              </a:solidFill>
            </a:endParaRPr>
          </a:p>
          <a:p>
            <a:pPr marL="171450" indent="-171450">
              <a:lnSpc>
                <a:spcPct val="115000"/>
              </a:lnSpc>
              <a:spcAft>
                <a:spcPts val="0"/>
              </a:spcAft>
              <a:buFont typeface="Arial" panose="020B0604020202020204" pitchFamily="34" charset="0"/>
              <a:buChar char="•"/>
            </a:pPr>
            <a:r>
              <a:rPr lang="de-DE" sz="1300" b="1" dirty="0">
                <a:solidFill>
                  <a:schemeClr val="lt1"/>
                </a:solidFill>
              </a:rPr>
              <a:t>Rechtliche und verfahrenstechnische Komplexität</a:t>
            </a:r>
          </a:p>
          <a:p>
            <a:pPr marL="171450" indent="-171450">
              <a:lnSpc>
                <a:spcPct val="115000"/>
              </a:lnSpc>
              <a:spcAft>
                <a:spcPts val="0"/>
              </a:spcAft>
              <a:buFont typeface="Arial" panose="020B0604020202020204" pitchFamily="34" charset="0"/>
              <a:buChar char="•"/>
            </a:pPr>
            <a:r>
              <a:rPr lang="de-DE" sz="1300" b="1" dirty="0">
                <a:solidFill>
                  <a:schemeClr val="lt1"/>
                </a:solidFill>
              </a:rPr>
              <a:t>Unwissenheit auf Seiten der behördlichen Mitarbeitenden</a:t>
            </a:r>
          </a:p>
          <a:p>
            <a:pPr marL="171450" indent="-171450">
              <a:lnSpc>
                <a:spcPct val="115000"/>
              </a:lnSpc>
              <a:spcAft>
                <a:spcPts val="0"/>
              </a:spcAft>
              <a:buFont typeface="Arial" panose="020B0604020202020204" pitchFamily="34" charset="0"/>
              <a:buChar char="•"/>
            </a:pPr>
            <a:r>
              <a:rPr lang="de-DE" sz="1300" b="1" dirty="0">
                <a:solidFill>
                  <a:schemeClr val="lt1"/>
                </a:solidFill>
              </a:rPr>
              <a:t>Diskriminierung aufgrund Herkunft bzw. mangelnder Deutschkenntnisse</a:t>
            </a:r>
          </a:p>
        </p:txBody>
      </p:sp>
      <p:sp>
        <p:nvSpPr>
          <p:cNvPr id="46" name="Rechteck 45"/>
          <p:cNvSpPr/>
          <p:nvPr/>
        </p:nvSpPr>
        <p:spPr>
          <a:xfrm>
            <a:off x="3725862" y="4417582"/>
            <a:ext cx="3018209" cy="1481069"/>
          </a:xfrm>
          <a:prstGeom prst="rect">
            <a:avLst/>
          </a:prstGeom>
        </p:spPr>
        <p:txBody>
          <a:bodyPr wrap="square" lIns="36000" rIns="36000" anchor="ctr" anchorCtr="0">
            <a:noAutofit/>
          </a:bodyPr>
          <a:lstStyle/>
          <a:p>
            <a:pPr marL="180000" indent="-228600">
              <a:lnSpc>
                <a:spcPct val="115000"/>
              </a:lnSpc>
              <a:spcAft>
                <a:spcPts val="0"/>
              </a:spcAft>
            </a:pPr>
            <a:r>
              <a:rPr lang="de-DE" sz="1300" b="1" dirty="0">
                <a:solidFill>
                  <a:schemeClr val="lt1"/>
                </a:solidFill>
              </a:rPr>
              <a:t>Erwerbsbedingt</a:t>
            </a:r>
            <a:br>
              <a:rPr lang="de-DE" sz="1300" b="1" dirty="0">
                <a:solidFill>
                  <a:schemeClr val="lt1"/>
                </a:solidFill>
              </a:rPr>
            </a:br>
            <a:endParaRPr lang="de-DE" sz="400" b="1" dirty="0">
              <a:solidFill>
                <a:schemeClr val="lt1"/>
              </a:solidFill>
            </a:endParaRPr>
          </a:p>
          <a:p>
            <a:pPr marL="171450" indent="-171450">
              <a:lnSpc>
                <a:spcPct val="115000"/>
              </a:lnSpc>
              <a:spcAft>
                <a:spcPts val="0"/>
              </a:spcAft>
              <a:buFont typeface="Arial" panose="020B0604020202020204" pitchFamily="34" charset="0"/>
              <a:buChar char="•"/>
            </a:pPr>
            <a:r>
              <a:rPr lang="de-DE" sz="1300" b="1" dirty="0">
                <a:solidFill>
                  <a:schemeClr val="lt1"/>
                </a:solidFill>
              </a:rPr>
              <a:t>nicht dokumentierte bzw. unterbrochene Beschäftigungszeiträume</a:t>
            </a:r>
          </a:p>
        </p:txBody>
      </p:sp>
      <p:sp>
        <p:nvSpPr>
          <p:cNvPr id="18" name="Titel 1"/>
          <p:cNvSpPr>
            <a:spLocks noGrp="1"/>
          </p:cNvSpPr>
          <p:nvPr>
            <p:ph type="title"/>
          </p:nvPr>
        </p:nvSpPr>
        <p:spPr>
          <a:xfrm>
            <a:off x="609600" y="274638"/>
            <a:ext cx="10972800" cy="1143000"/>
          </a:xfrm>
        </p:spPr>
        <p:txBody>
          <a:bodyPr>
            <a:normAutofit/>
          </a:bodyPr>
          <a:lstStyle/>
          <a:p>
            <a:r>
              <a:rPr lang="de-DE" sz="2400" b="1" dirty="0">
                <a:solidFill>
                  <a:srgbClr val="54AF2E"/>
                </a:solidFill>
              </a:rPr>
              <a:t>Teilhabehürden bei der Rechtsdurchsetzung</a:t>
            </a:r>
            <a:r>
              <a:rPr lang="de-DE" altLang="de-DE" sz="2400" b="1" dirty="0">
                <a:solidFill>
                  <a:srgbClr val="54AF2E"/>
                </a:solidFill>
              </a:rPr>
              <a:t/>
            </a:r>
            <a:br>
              <a:rPr lang="de-DE" altLang="de-DE" sz="2400" b="1" dirty="0">
                <a:solidFill>
                  <a:srgbClr val="54AF2E"/>
                </a:solidFill>
              </a:rPr>
            </a:br>
            <a:r>
              <a:rPr lang="de-DE" altLang="de-DE" sz="2000" dirty="0">
                <a:solidFill>
                  <a:srgbClr val="54AF2E"/>
                </a:solidFill>
              </a:rPr>
              <a:t>Handlungsempfehlungen</a:t>
            </a:r>
            <a:endParaRPr lang="de-DE" sz="2400" dirty="0">
              <a:solidFill>
                <a:srgbClr val="54AF2E"/>
              </a:solidFill>
            </a:endParaRPr>
          </a:p>
        </p:txBody>
      </p:sp>
      <p:graphicFrame>
        <p:nvGraphicFramePr>
          <p:cNvPr id="23" name="Diagram 1"/>
          <p:cNvGraphicFramePr/>
          <p:nvPr>
            <p:extLst>
              <p:ext uri="{D42A27DB-BD31-4B8C-83A1-F6EECF244321}">
                <p14:modId xmlns:p14="http://schemas.microsoft.com/office/powerpoint/2010/main" val="2243752272"/>
              </p:ext>
            </p:extLst>
          </p:nvPr>
        </p:nvGraphicFramePr>
        <p:xfrm>
          <a:off x="839416" y="1556793"/>
          <a:ext cx="10369152" cy="4341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9065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noAutofit/>
          </a:bodyPr>
          <a:lstStyle/>
          <a:p>
            <a:r>
              <a:rPr lang="de-DE" sz="2400" b="1" dirty="0">
                <a:solidFill>
                  <a:srgbClr val="54AF2E"/>
                </a:solidFill>
              </a:rPr>
              <a:t>Fazit</a:t>
            </a:r>
            <a:br>
              <a:rPr lang="de-DE" sz="2400" b="1" dirty="0">
                <a:solidFill>
                  <a:srgbClr val="54AF2E"/>
                </a:solidFill>
              </a:rPr>
            </a:br>
            <a:r>
              <a:rPr lang="de-DE" sz="2000" dirty="0" err="1">
                <a:solidFill>
                  <a:srgbClr val="54AF2E"/>
                </a:solidFill>
              </a:rPr>
              <a:t>Prekaritätsfalle</a:t>
            </a:r>
            <a:r>
              <a:rPr lang="de-DE" sz="2000" dirty="0">
                <a:solidFill>
                  <a:srgbClr val="54AF2E"/>
                </a:solidFill>
              </a:rPr>
              <a:t> statt Sprungbrett</a:t>
            </a:r>
            <a:endParaRPr lang="de-DE" sz="2000" dirty="0">
              <a:solidFill>
                <a:srgbClr val="FF0000"/>
              </a:solidFill>
            </a:endParaRPr>
          </a:p>
        </p:txBody>
      </p:sp>
      <p:sp>
        <p:nvSpPr>
          <p:cNvPr id="18" name="Rechteck 17"/>
          <p:cNvSpPr/>
          <p:nvPr/>
        </p:nvSpPr>
        <p:spPr>
          <a:xfrm>
            <a:off x="623392" y="1628800"/>
            <a:ext cx="9937104" cy="4837222"/>
          </a:xfrm>
          <a:prstGeom prst="rect">
            <a:avLst/>
          </a:prstGeom>
        </p:spPr>
        <p:txBody>
          <a:bodyPr wrap="square">
            <a:spAutoFit/>
          </a:bodyPr>
          <a:lstStyle/>
          <a:p>
            <a:pPr marL="285750" indent="-285750">
              <a:spcAft>
                <a:spcPts val="1000"/>
              </a:spcAft>
              <a:buFont typeface="Arial" pitchFamily="34" charset="0"/>
              <a:buChar char="•"/>
            </a:pPr>
            <a:r>
              <a:rPr lang="de-DE" dirty="0">
                <a:solidFill>
                  <a:srgbClr val="003C76"/>
                </a:solidFill>
                <a:ea typeface="ヒラギノ角ゴ Pro W3" charset="0"/>
                <a:cs typeface="Tahoma" panose="020B0604030504040204" pitchFamily="34" charset="0"/>
              </a:rPr>
              <a:t>Arbeits-, Sozial- und Aufenthaltsrecht bestimmen die Teilhabemöglichkeiten ausländischer Arbeitskräfte in Deutschland. </a:t>
            </a:r>
            <a:endParaRPr lang="de-DE" dirty="0"/>
          </a:p>
          <a:p>
            <a:pPr marL="285750" indent="-285750">
              <a:spcAft>
                <a:spcPts val="1000"/>
              </a:spcAft>
              <a:buFont typeface="Arial" pitchFamily="34" charset="0"/>
              <a:buChar char="•"/>
            </a:pPr>
            <a:r>
              <a:rPr lang="de-DE" dirty="0">
                <a:solidFill>
                  <a:srgbClr val="003C76"/>
                </a:solidFill>
                <a:ea typeface="ヒラギノ角ゴ Pro W3" charset="0"/>
                <a:cs typeface="Tahoma" panose="020B0604030504040204" pitchFamily="34" charset="0"/>
              </a:rPr>
              <a:t>Faktische Hürden erschweren den Zugang zu Rechten. Diese entstehen durch eine fehleranfällige behördlich-institutionelle Praxis und eingeschränkte Möglichkeiten des Zugangs zu Arbeitsgerichten und Interessenvertretungen. </a:t>
            </a:r>
            <a:r>
              <a:rPr lang="de-DE" dirty="0" err="1">
                <a:solidFill>
                  <a:srgbClr val="003C76"/>
                </a:solidFill>
                <a:ea typeface="ヒラギノ角ゴ Pro W3" charset="0"/>
                <a:cs typeface="Tahoma" panose="020B0604030504040204" pitchFamily="34" charset="0"/>
              </a:rPr>
              <a:t>Arbeitgebende</a:t>
            </a:r>
            <a:r>
              <a:rPr lang="de-DE" dirty="0">
                <a:solidFill>
                  <a:srgbClr val="003C76"/>
                </a:solidFill>
                <a:ea typeface="ヒラギノ角ゴ Pro W3" charset="0"/>
                <a:cs typeface="Tahoma" panose="020B0604030504040204" pitchFamily="34" charset="0"/>
              </a:rPr>
              <a:t> umgehen geltendes Recht und Schutzbestimmungen für Arbeitskräfte zum Teil systematisch.</a:t>
            </a:r>
          </a:p>
          <a:p>
            <a:pPr marL="285750" indent="-285750">
              <a:spcAft>
                <a:spcPts val="1000"/>
              </a:spcAft>
              <a:buFont typeface="Arial" pitchFamily="34" charset="0"/>
              <a:buChar char="•"/>
            </a:pPr>
            <a:r>
              <a:rPr lang="de-DE" dirty="0">
                <a:solidFill>
                  <a:srgbClr val="003C76"/>
                </a:solidFill>
                <a:ea typeface="ヒラギノ角ゴ Pro W3" charset="0"/>
                <a:cs typeface="Tahoma" panose="020B0604030504040204" pitchFamily="34" charset="0"/>
              </a:rPr>
              <a:t>Die Folgen: geringe Entlohnung, instabile und problematische Beschäftigungsverhältnisse und eine hohe Armutsgefährdung trotz Erwerbstätigkeit.</a:t>
            </a:r>
          </a:p>
          <a:p>
            <a:pPr marL="285750" indent="-285750">
              <a:spcAft>
                <a:spcPts val="1000"/>
              </a:spcAft>
              <a:buFont typeface="Arial" pitchFamily="34" charset="0"/>
              <a:buChar char="•"/>
            </a:pPr>
            <a:r>
              <a:rPr lang="de-DE" dirty="0">
                <a:solidFill>
                  <a:srgbClr val="003C76"/>
                </a:solidFill>
                <a:ea typeface="ヒラギノ角ゴ Pro W3" charset="0"/>
                <a:cs typeface="Tahoma" panose="020B0604030504040204" pitchFamily="34" charset="0"/>
              </a:rPr>
              <a:t>Prekäre Beschäftigung verschärft schon bestehende Hürden beim Zugang zu Aufenthaltssicherheit, Arbeitsmarkt und sozialer Sicherung und verhindert eine gesamtgesellschaftliche Teilhabe, z. B. den Aufbau von Nahbeziehungen oder den Erwerb der deutschen Sprache.</a:t>
            </a:r>
          </a:p>
          <a:p>
            <a:pPr>
              <a:spcAft>
                <a:spcPts val="600"/>
              </a:spcAft>
            </a:pPr>
            <a:r>
              <a:rPr lang="de-DE" b="1" dirty="0">
                <a:solidFill>
                  <a:srgbClr val="003C76"/>
                </a:solidFill>
                <a:ea typeface="ヒラギノ角ゴ Pro W3" charset="0"/>
                <a:cs typeface="Tahoma" panose="020B0604030504040204" pitchFamily="34" charset="0"/>
                <a:sym typeface="Wingdings" pitchFamily="2" charset="2"/>
              </a:rPr>
              <a:t>	</a:t>
            </a:r>
            <a:r>
              <a:rPr lang="de-DE" b="1" dirty="0">
                <a:solidFill>
                  <a:srgbClr val="003C76"/>
                </a:solidFill>
                <a:ea typeface="ヒラギノ角ゴ Pro W3" charset="0"/>
                <a:cs typeface="Tahoma" panose="020B0604030504040204" pitchFamily="34" charset="0"/>
              </a:rPr>
              <a:t>Teufelskreis von prekärer Beschäftigung, Leistungsausschlüssen </a:t>
            </a:r>
            <a:br>
              <a:rPr lang="de-DE" b="1" dirty="0">
                <a:solidFill>
                  <a:srgbClr val="003C76"/>
                </a:solidFill>
                <a:ea typeface="ヒラギノ角ゴ Pro W3" charset="0"/>
                <a:cs typeface="Tahoma" panose="020B0604030504040204" pitchFamily="34" charset="0"/>
              </a:rPr>
            </a:br>
            <a:r>
              <a:rPr lang="de-DE" b="1" dirty="0">
                <a:solidFill>
                  <a:srgbClr val="003C76"/>
                </a:solidFill>
                <a:ea typeface="ヒラギノ角ゴ Pro W3" charset="0"/>
                <a:cs typeface="Tahoma" panose="020B0604030504040204" pitchFamily="34" charset="0"/>
              </a:rPr>
              <a:t>	und prekärer Teilhabe</a:t>
            </a:r>
          </a:p>
          <a:p>
            <a:endParaRPr lang="de-DE" dirty="0">
              <a:solidFill>
                <a:srgbClr val="003C76"/>
              </a:solidFill>
              <a:ea typeface="ヒラギノ角ゴ Pro W3" charset="0"/>
              <a:cs typeface="Tahoma" panose="020B0604030504040204" pitchFamily="34" charset="0"/>
            </a:endParaRPr>
          </a:p>
        </p:txBody>
      </p:sp>
      <p:sp>
        <p:nvSpPr>
          <p:cNvPr id="3" name="Pfeil nach rechts 2"/>
          <p:cNvSpPr/>
          <p:nvPr/>
        </p:nvSpPr>
        <p:spPr>
          <a:xfrm>
            <a:off x="767408" y="5589240"/>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68409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551989" y="6381751"/>
            <a:ext cx="720725"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Rechteck 2"/>
          <p:cNvSpPr>
            <a:spLocks noChangeArrowheads="1"/>
          </p:cNvSpPr>
          <p:nvPr/>
        </p:nvSpPr>
        <p:spPr bwMode="auto">
          <a:xfrm>
            <a:off x="0" y="1916113"/>
            <a:ext cx="12192000" cy="3600450"/>
          </a:xfrm>
          <a:prstGeom prst="rect">
            <a:avLst/>
          </a:prstGeom>
          <a:solidFill>
            <a:schemeClr val="accent1"/>
          </a:solidFill>
          <a:ln w="3175">
            <a:solidFill>
              <a:srgbClr val="0098D4"/>
            </a:solidFill>
            <a:round/>
            <a:headEnd/>
            <a:tailEnd/>
          </a:ln>
        </p:spPr>
        <p:txBody>
          <a:bodyPr lIns="90000" tIns="46800" rIns="90000" bIns="46800" anchor="ctr"/>
          <a:lstStyle/>
          <a:p>
            <a:pPr marL="417150" indent="-342900" eaLnBrk="1" hangingPunct="1">
              <a:spcAft>
                <a:spcPts val="1200"/>
              </a:spcAft>
              <a:buFont typeface="Wingdings" panose="05000000000000000000" pitchFamily="2" charset="2"/>
              <a:buChar char="§"/>
              <a:defRPr/>
            </a:pPr>
            <a:endParaRPr lang="de-DE" dirty="0">
              <a:solidFill>
                <a:schemeClr val="bg1"/>
              </a:solidFill>
              <a:latin typeface="+mj-lt"/>
              <a:ea typeface="+mn-ea"/>
              <a:cs typeface="Arial" charset="0"/>
            </a:endParaRPr>
          </a:p>
        </p:txBody>
      </p:sp>
      <p:pic>
        <p:nvPicPr>
          <p:cNvPr id="5125" name="Bild 8" descr="Logo_SVR_2020_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2090" y="369888"/>
            <a:ext cx="4654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platzhalter 1"/>
          <p:cNvSpPr>
            <a:spLocks noGrp="1"/>
          </p:cNvSpPr>
          <p:nvPr>
            <p:ph type="body" sz="quarter" idx="10"/>
          </p:nvPr>
        </p:nvSpPr>
        <p:spPr/>
        <p:txBody>
          <a:bodyPr/>
          <a:lstStyle/>
          <a:p>
            <a:r>
              <a:rPr lang="de-DE" sz="2800" b="1" dirty="0"/>
              <a:t/>
            </a:r>
            <a:br>
              <a:rPr lang="de-DE" sz="2800" b="1" dirty="0"/>
            </a:br>
            <a:r>
              <a:rPr lang="de-DE" sz="2800" b="1" dirty="0"/>
              <a:t>Vielen Dank für Ihre Aufmerksamkeit!</a:t>
            </a:r>
          </a:p>
        </p:txBody>
      </p:sp>
    </p:spTree>
    <p:extLst>
      <p:ext uri="{BB962C8B-B14F-4D97-AF65-F5344CB8AC3E}">
        <p14:creationId xmlns:p14="http://schemas.microsoft.com/office/powerpoint/2010/main" val="55276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551989" y="6381751"/>
            <a:ext cx="720725"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Rechteck 2"/>
          <p:cNvSpPr>
            <a:spLocks noChangeArrowheads="1"/>
          </p:cNvSpPr>
          <p:nvPr/>
        </p:nvSpPr>
        <p:spPr bwMode="auto">
          <a:xfrm>
            <a:off x="0" y="1916113"/>
            <a:ext cx="12192000" cy="3600450"/>
          </a:xfrm>
          <a:prstGeom prst="rect">
            <a:avLst/>
          </a:prstGeom>
          <a:solidFill>
            <a:schemeClr val="accent1"/>
          </a:solidFill>
          <a:ln w="3175">
            <a:solidFill>
              <a:srgbClr val="0098D4"/>
            </a:solidFill>
            <a:round/>
            <a:headEnd/>
            <a:tailEnd/>
          </a:ln>
        </p:spPr>
        <p:txBody>
          <a:bodyPr lIns="90000" tIns="46800" rIns="90000" bIns="46800" anchor="ctr"/>
          <a:lstStyle/>
          <a:p>
            <a:pPr marL="417150" indent="-342900" eaLnBrk="1" hangingPunct="1">
              <a:spcAft>
                <a:spcPts val="1200"/>
              </a:spcAft>
              <a:buFont typeface="Wingdings" panose="05000000000000000000" pitchFamily="2" charset="2"/>
              <a:buChar char="§"/>
              <a:defRPr/>
            </a:pPr>
            <a:endParaRPr lang="de-DE" dirty="0">
              <a:solidFill>
                <a:schemeClr val="bg1"/>
              </a:solidFill>
              <a:latin typeface="+mj-lt"/>
              <a:ea typeface="+mn-ea"/>
              <a:cs typeface="Arial" charset="0"/>
            </a:endParaRPr>
          </a:p>
        </p:txBody>
      </p:sp>
      <p:pic>
        <p:nvPicPr>
          <p:cNvPr id="5125" name="Bild 8" descr="Logo_SVR_2020_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2090" y="369888"/>
            <a:ext cx="4654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platzhalter 1"/>
          <p:cNvSpPr>
            <a:spLocks noGrp="1"/>
          </p:cNvSpPr>
          <p:nvPr>
            <p:ph type="body" sz="quarter" idx="10"/>
          </p:nvPr>
        </p:nvSpPr>
        <p:spPr/>
        <p:txBody>
          <a:bodyPr/>
          <a:lstStyle/>
          <a:p>
            <a:r>
              <a:rPr lang="de-DE" b="1" dirty="0"/>
              <a:t>Podiumsdiskussion</a:t>
            </a:r>
          </a:p>
          <a:p>
            <a:endParaRPr lang="de-DE" sz="1000" dirty="0"/>
          </a:p>
          <a:p>
            <a:pPr lvl="0"/>
            <a:r>
              <a:rPr lang="de-DE" sz="1800" b="1" dirty="0"/>
              <a:t>Regina Hufnagel</a:t>
            </a:r>
            <a:r>
              <a:rPr lang="de-DE" sz="1800" dirty="0"/>
              <a:t>, </a:t>
            </a:r>
            <a:r>
              <a:rPr lang="de-DE" sz="1600" dirty="0"/>
              <a:t>Referentin im Bundesministerium für Arbeit und Soziales (BMAS) </a:t>
            </a:r>
          </a:p>
          <a:p>
            <a:pPr lvl="0"/>
            <a:r>
              <a:rPr lang="de-DE" sz="1800" b="1" dirty="0"/>
              <a:t>Nicole Spieß</a:t>
            </a:r>
            <a:r>
              <a:rPr lang="de-DE" sz="1800" dirty="0"/>
              <a:t>,</a:t>
            </a:r>
            <a:r>
              <a:rPr lang="de-DE" sz="1800" b="1" dirty="0"/>
              <a:t> </a:t>
            </a:r>
            <a:r>
              <a:rPr lang="de-DE" sz="1600" dirty="0"/>
              <a:t>Geschäftsführerin des Gesamtverbandes der deutschen Land- und Forstwirtschaftlichen Arbeitgeberverbände e.V. (GLFA) und Leiterin des Referats Sozialpolitik beim Deutschen Bauernverband e.V. </a:t>
            </a:r>
          </a:p>
          <a:p>
            <a:r>
              <a:rPr lang="de-DE" sz="1800" b="1" dirty="0"/>
              <a:t>Dr. Martin Varga</a:t>
            </a:r>
            <a:r>
              <a:rPr lang="de-DE" sz="1800" dirty="0"/>
              <a:t>, </a:t>
            </a:r>
            <a:r>
              <a:rPr lang="de-DE" sz="1600" dirty="0"/>
              <a:t>Referatsleiter beim Deutschen Gewerkschaftsbund (DGB) </a:t>
            </a:r>
          </a:p>
          <a:p>
            <a:pPr lvl="0"/>
            <a:endParaRPr lang="de-DE" sz="1800" b="1" dirty="0"/>
          </a:p>
          <a:p>
            <a:r>
              <a:rPr lang="de-DE" sz="1800" dirty="0"/>
              <a:t>Moderation: </a:t>
            </a:r>
            <a:r>
              <a:rPr lang="de-DE" sz="1800" b="1" dirty="0"/>
              <a:t>Dr. Holger Kolb</a:t>
            </a:r>
            <a:r>
              <a:rPr lang="de-DE" sz="1800" dirty="0"/>
              <a:t>, </a:t>
            </a:r>
            <a:r>
              <a:rPr lang="de-DE" sz="1600" dirty="0"/>
              <a:t>SVR </a:t>
            </a:r>
            <a:r>
              <a:rPr lang="de-DE" sz="1600" dirty="0" err="1"/>
              <a:t>gGmbH</a:t>
            </a:r>
            <a:endParaRPr lang="de-DE" altLang="de-DE" sz="1600" dirty="0"/>
          </a:p>
        </p:txBody>
      </p:sp>
    </p:spTree>
    <p:extLst>
      <p:ext uri="{BB962C8B-B14F-4D97-AF65-F5344CB8AC3E}">
        <p14:creationId xmlns:p14="http://schemas.microsoft.com/office/powerpoint/2010/main" val="30395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551989" y="6381751"/>
            <a:ext cx="720725"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Rechteck 2"/>
          <p:cNvSpPr>
            <a:spLocks noChangeArrowheads="1"/>
          </p:cNvSpPr>
          <p:nvPr/>
        </p:nvSpPr>
        <p:spPr bwMode="auto">
          <a:xfrm>
            <a:off x="0" y="1916113"/>
            <a:ext cx="12192000" cy="3600450"/>
          </a:xfrm>
          <a:prstGeom prst="rect">
            <a:avLst/>
          </a:prstGeom>
          <a:solidFill>
            <a:schemeClr val="accent1"/>
          </a:solidFill>
          <a:ln w="3175">
            <a:solidFill>
              <a:srgbClr val="0098D4"/>
            </a:solidFill>
            <a:round/>
            <a:headEnd/>
            <a:tailEnd/>
          </a:ln>
        </p:spPr>
        <p:txBody>
          <a:bodyPr lIns="90000" tIns="46800" rIns="90000" bIns="46800" anchor="ctr"/>
          <a:lstStyle/>
          <a:p>
            <a:pPr marL="417150" indent="-342900" eaLnBrk="1" hangingPunct="1">
              <a:spcAft>
                <a:spcPts val="1200"/>
              </a:spcAft>
              <a:buFont typeface="Wingdings" panose="05000000000000000000" pitchFamily="2" charset="2"/>
              <a:buChar char="§"/>
              <a:defRPr/>
            </a:pPr>
            <a:endParaRPr lang="de-DE" dirty="0">
              <a:solidFill>
                <a:schemeClr val="bg1"/>
              </a:solidFill>
              <a:latin typeface="+mj-lt"/>
              <a:ea typeface="+mn-ea"/>
              <a:cs typeface="Arial" charset="0"/>
            </a:endParaRPr>
          </a:p>
        </p:txBody>
      </p:sp>
      <p:pic>
        <p:nvPicPr>
          <p:cNvPr id="5125" name="Bild 8" descr="Logo_SVR_2020_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2090" y="369888"/>
            <a:ext cx="4654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platzhalter 1"/>
          <p:cNvSpPr>
            <a:spLocks noGrp="1"/>
          </p:cNvSpPr>
          <p:nvPr>
            <p:ph type="body" sz="quarter" idx="10"/>
          </p:nvPr>
        </p:nvSpPr>
        <p:spPr/>
        <p:txBody>
          <a:bodyPr/>
          <a:lstStyle/>
          <a:p>
            <a:r>
              <a:rPr lang="de-DE" sz="2800" b="1" dirty="0"/>
              <a:t/>
            </a:r>
            <a:br>
              <a:rPr lang="de-DE" sz="2800" b="1" dirty="0"/>
            </a:br>
            <a:r>
              <a:rPr lang="de-DE" sz="2800" b="1" dirty="0"/>
              <a:t>Vielen Dank für Ihre Aufmerksamkeit!</a:t>
            </a:r>
          </a:p>
        </p:txBody>
      </p:sp>
    </p:spTree>
    <p:extLst>
      <p:ext uri="{BB962C8B-B14F-4D97-AF65-F5344CB8AC3E}">
        <p14:creationId xmlns:p14="http://schemas.microsoft.com/office/powerpoint/2010/main" val="22663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551989" y="6381751"/>
            <a:ext cx="720725"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Rechteck 2"/>
          <p:cNvSpPr>
            <a:spLocks noChangeArrowheads="1"/>
          </p:cNvSpPr>
          <p:nvPr/>
        </p:nvSpPr>
        <p:spPr bwMode="auto">
          <a:xfrm>
            <a:off x="0" y="1916113"/>
            <a:ext cx="12192000" cy="3600450"/>
          </a:xfrm>
          <a:prstGeom prst="rect">
            <a:avLst/>
          </a:prstGeom>
          <a:solidFill>
            <a:schemeClr val="accent1"/>
          </a:solidFill>
          <a:ln w="3175">
            <a:solidFill>
              <a:srgbClr val="0098D4"/>
            </a:solidFill>
            <a:round/>
            <a:headEnd/>
            <a:tailEnd/>
          </a:ln>
        </p:spPr>
        <p:txBody>
          <a:bodyPr lIns="90000" tIns="46800" rIns="90000" bIns="46800" anchor="ctr"/>
          <a:lstStyle/>
          <a:p>
            <a:pPr marL="417150" indent="-342900" eaLnBrk="1" hangingPunct="1">
              <a:spcAft>
                <a:spcPts val="1200"/>
              </a:spcAft>
              <a:buFont typeface="Wingdings" panose="05000000000000000000" pitchFamily="2" charset="2"/>
              <a:buChar char="§"/>
              <a:defRPr/>
            </a:pPr>
            <a:endParaRPr lang="de-DE" dirty="0">
              <a:solidFill>
                <a:schemeClr val="bg1"/>
              </a:solidFill>
              <a:latin typeface="+mj-lt"/>
              <a:ea typeface="+mn-ea"/>
              <a:cs typeface="Arial" charset="0"/>
            </a:endParaRPr>
          </a:p>
        </p:txBody>
      </p:sp>
      <p:pic>
        <p:nvPicPr>
          <p:cNvPr id="5125" name="Bild 8" descr="Logo_SVR_2020_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2090" y="369888"/>
            <a:ext cx="4654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platzhalter 1"/>
          <p:cNvSpPr>
            <a:spLocks noGrp="1"/>
          </p:cNvSpPr>
          <p:nvPr>
            <p:ph type="body" sz="quarter" idx="10"/>
          </p:nvPr>
        </p:nvSpPr>
        <p:spPr/>
        <p:txBody>
          <a:bodyPr/>
          <a:lstStyle/>
          <a:p>
            <a:r>
              <a:rPr lang="de-DE" dirty="0"/>
              <a:t>Vorstellung der Studienergebnisse</a:t>
            </a:r>
          </a:p>
          <a:p>
            <a:r>
              <a:rPr lang="de-DE" sz="2800" b="1" dirty="0"/>
              <a:t/>
            </a:r>
            <a:br>
              <a:rPr lang="de-DE" sz="2800" b="1" dirty="0"/>
            </a:br>
            <a:r>
              <a:rPr lang="de-DE" sz="2800" b="1" dirty="0"/>
              <a:t>Prekäre Beschäftigung – prekäre Teilhabe. Ausländische Arbeitskräfte im deutschen Niedriglohnsektor</a:t>
            </a:r>
          </a:p>
          <a:p>
            <a:endParaRPr lang="de-DE" altLang="de-DE" dirty="0"/>
          </a:p>
          <a:p>
            <a:r>
              <a:rPr lang="de-DE" altLang="de-DE" i="1" dirty="0"/>
              <a:t>Dr. Franziska </a:t>
            </a:r>
            <a:r>
              <a:rPr lang="de-DE" altLang="de-DE" i="1" dirty="0" err="1"/>
              <a:t>Loschert</a:t>
            </a:r>
            <a:r>
              <a:rPr lang="de-DE" altLang="de-DE" i="1" dirty="0"/>
              <a:t>, Co-Autorin der Studie</a:t>
            </a:r>
          </a:p>
        </p:txBody>
      </p:sp>
    </p:spTree>
    <p:extLst>
      <p:ext uri="{BB962C8B-B14F-4D97-AF65-F5344CB8AC3E}">
        <p14:creationId xmlns:p14="http://schemas.microsoft.com/office/powerpoint/2010/main" val="2587744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solidFill>
                  <a:srgbClr val="54AF2E"/>
                </a:solidFill>
              </a:rPr>
              <a:t>Agenda zur Vorstellung der Studienergebnisse</a:t>
            </a:r>
          </a:p>
        </p:txBody>
      </p:sp>
      <p:sp>
        <p:nvSpPr>
          <p:cNvPr id="3" name="Textplatzhalter 2"/>
          <p:cNvSpPr>
            <a:spLocks noGrp="1"/>
          </p:cNvSpPr>
          <p:nvPr>
            <p:ph type="body" sz="quarter" idx="10"/>
          </p:nvPr>
        </p:nvSpPr>
        <p:spPr/>
        <p:txBody>
          <a:bodyPr/>
          <a:lstStyle/>
          <a:p>
            <a:pPr marL="342900" indent="-342900">
              <a:lnSpc>
                <a:spcPct val="200000"/>
              </a:lnSpc>
              <a:buAutoNum type="arabicPeriod"/>
            </a:pPr>
            <a:endParaRPr lang="de-DE" b="1" dirty="0"/>
          </a:p>
          <a:p>
            <a:pPr marL="342900" indent="-342900">
              <a:lnSpc>
                <a:spcPct val="200000"/>
              </a:lnSpc>
              <a:buAutoNum type="arabicPeriod"/>
            </a:pPr>
            <a:r>
              <a:rPr lang="de-DE" b="1" dirty="0"/>
              <a:t>Das Forschungsprojekt im Überblick</a:t>
            </a:r>
          </a:p>
          <a:p>
            <a:pPr marL="342900" indent="-342900">
              <a:lnSpc>
                <a:spcPct val="200000"/>
              </a:lnSpc>
              <a:buAutoNum type="arabicPeriod"/>
            </a:pPr>
            <a:r>
              <a:rPr lang="de-DE" b="1" dirty="0"/>
              <a:t>Teilhabe, </a:t>
            </a:r>
            <a:r>
              <a:rPr lang="de-DE" b="1" dirty="0" err="1"/>
              <a:t>Prekarität</a:t>
            </a:r>
            <a:r>
              <a:rPr lang="de-DE" b="1" dirty="0"/>
              <a:t> und Migration</a:t>
            </a:r>
          </a:p>
          <a:p>
            <a:pPr marL="342900" indent="-342900">
              <a:lnSpc>
                <a:spcPct val="200000"/>
              </a:lnSpc>
              <a:buAutoNum type="arabicPeriod"/>
            </a:pPr>
            <a:r>
              <a:rPr lang="de-DE" b="1" dirty="0"/>
              <a:t>Rechtliche und faktische Teilhabehürden ausländischer Arbeitskräfte in prekären Beschäftigungen</a:t>
            </a:r>
          </a:p>
          <a:p>
            <a:pPr marL="342900" indent="-342900">
              <a:lnSpc>
                <a:spcPct val="200000"/>
              </a:lnSpc>
              <a:buAutoNum type="arabicPeriod"/>
            </a:pPr>
            <a:r>
              <a:rPr lang="de-DE" b="1" dirty="0"/>
              <a:t>Fazit</a:t>
            </a:r>
            <a:r>
              <a:rPr lang="de-DE" b="1" dirty="0">
                <a:solidFill>
                  <a:srgbClr val="54AF2E"/>
                </a:solidFill>
              </a:rPr>
              <a:t/>
            </a:r>
            <a:br>
              <a:rPr lang="de-DE" b="1" dirty="0">
                <a:solidFill>
                  <a:srgbClr val="54AF2E"/>
                </a:solidFill>
              </a:rPr>
            </a:br>
            <a:endParaRPr lang="de-DE" dirty="0"/>
          </a:p>
        </p:txBody>
      </p:sp>
    </p:spTree>
    <p:extLst>
      <p:ext uri="{BB962C8B-B14F-4D97-AF65-F5344CB8AC3E}">
        <p14:creationId xmlns:p14="http://schemas.microsoft.com/office/powerpoint/2010/main" val="2640143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noAutofit/>
          </a:bodyPr>
          <a:lstStyle/>
          <a:p>
            <a:r>
              <a:rPr lang="de-DE" sz="2400" b="1" dirty="0">
                <a:solidFill>
                  <a:srgbClr val="54AF2E"/>
                </a:solidFill>
              </a:rPr>
              <a:t>Das Forschungsprojekt</a:t>
            </a:r>
            <a:br>
              <a:rPr lang="de-DE" sz="2400" b="1" dirty="0">
                <a:solidFill>
                  <a:srgbClr val="54AF2E"/>
                </a:solidFill>
              </a:rPr>
            </a:br>
            <a:r>
              <a:rPr lang="de-DE" sz="2000" dirty="0">
                <a:solidFill>
                  <a:srgbClr val="54AF2E"/>
                </a:solidFill>
              </a:rPr>
              <a:t>Eckdaten</a:t>
            </a:r>
          </a:p>
        </p:txBody>
      </p:sp>
      <p:sp>
        <p:nvSpPr>
          <p:cNvPr id="3" name="Textplatzhalter 2"/>
          <p:cNvSpPr>
            <a:spLocks noGrp="1"/>
          </p:cNvSpPr>
          <p:nvPr>
            <p:ph type="body" sz="quarter" idx="10"/>
          </p:nvPr>
        </p:nvSpPr>
        <p:spPr/>
        <p:txBody>
          <a:bodyPr/>
          <a:lstStyle/>
          <a:p>
            <a:pPr>
              <a:spcAft>
                <a:spcPts val="800"/>
              </a:spcAft>
            </a:pPr>
            <a:r>
              <a:rPr lang="de-DE" dirty="0"/>
              <a:t>Ein Projekt des</a:t>
            </a:r>
            <a:r>
              <a:rPr lang="de-DE" b="1" dirty="0"/>
              <a:t> </a:t>
            </a:r>
            <a:r>
              <a:rPr lang="de-DE" dirty="0"/>
              <a:t>Forschungsbereichs beim Sachverständigenrat für Integration und Migration (SVR </a:t>
            </a:r>
            <a:r>
              <a:rPr lang="de-DE" dirty="0" err="1"/>
              <a:t>gGmbH</a:t>
            </a:r>
            <a:r>
              <a:rPr lang="de-DE" dirty="0"/>
              <a:t>);</a:t>
            </a:r>
            <a:r>
              <a:rPr lang="de-DE" sz="1100" dirty="0"/>
              <a:t> </a:t>
            </a:r>
            <a:r>
              <a:rPr lang="de-DE" dirty="0"/>
              <a:t>gefördert</a:t>
            </a:r>
            <a:r>
              <a:rPr lang="de-DE" sz="1100" dirty="0"/>
              <a:t> </a:t>
            </a:r>
            <a:r>
              <a:rPr lang="de-DE" dirty="0"/>
              <a:t>durch die Stiftung Mercator </a:t>
            </a:r>
          </a:p>
          <a:p>
            <a:pPr>
              <a:spcAft>
                <a:spcPts val="800"/>
              </a:spcAft>
            </a:pPr>
            <a:r>
              <a:rPr lang="de-DE" dirty="0"/>
              <a:t>Projektleitung: 		Dr. Holger Kolb</a:t>
            </a:r>
            <a:br>
              <a:rPr lang="de-DE" dirty="0"/>
            </a:br>
            <a:r>
              <a:rPr lang="de-DE" dirty="0"/>
              <a:t>Wiss. Mitarbeitende: 	Franziska </a:t>
            </a:r>
            <a:r>
              <a:rPr lang="de-DE" dirty="0" err="1"/>
              <a:t>Schork</a:t>
            </a:r>
            <a:r>
              <a:rPr lang="de-DE" dirty="0"/>
              <a:t>, Dr. Franziska </a:t>
            </a:r>
            <a:r>
              <a:rPr lang="de-DE" dirty="0" err="1"/>
              <a:t>Loschert</a:t>
            </a:r>
            <a:r>
              <a:rPr lang="de-DE" dirty="0"/>
              <a:t/>
            </a:r>
            <a:br>
              <a:rPr lang="de-DE" dirty="0"/>
            </a:br>
            <a:r>
              <a:rPr lang="de-DE" dirty="0"/>
              <a:t>Stud. Mitarbeitende:	Sarah </a:t>
            </a:r>
            <a:r>
              <a:rPr lang="de-DE" dirty="0" err="1"/>
              <a:t>Stanisławska</a:t>
            </a:r>
            <a:endParaRPr lang="de-DE" dirty="0"/>
          </a:p>
          <a:p>
            <a:pPr>
              <a:spcAft>
                <a:spcPts val="800"/>
              </a:spcAft>
            </a:pPr>
            <a:r>
              <a:rPr lang="de-DE" dirty="0"/>
              <a:t>Laufzeit: 06/21 bis 09/23</a:t>
            </a:r>
          </a:p>
          <a:p>
            <a:pPr>
              <a:spcAft>
                <a:spcPts val="800"/>
              </a:spcAft>
            </a:pPr>
            <a:r>
              <a:rPr lang="de-DE" dirty="0"/>
              <a:t>Untersuchungsgegenstand: ausländische Arbeitskräfte aus EU- und Drittstaaten im Niedriglohnsektor</a:t>
            </a:r>
          </a:p>
          <a:p>
            <a:pPr>
              <a:spcAft>
                <a:spcPts val="200"/>
              </a:spcAft>
            </a:pPr>
            <a:r>
              <a:rPr lang="de-DE" dirty="0"/>
              <a:t>Inhaltlicher Fokus:</a:t>
            </a:r>
          </a:p>
          <a:p>
            <a:pPr lvl="1">
              <a:spcAft>
                <a:spcPts val="200"/>
              </a:spcAft>
            </a:pPr>
            <a:r>
              <a:rPr lang="de-DE" b="1" dirty="0"/>
              <a:t>Ursachen</a:t>
            </a:r>
            <a:r>
              <a:rPr lang="de-DE" dirty="0"/>
              <a:t> prekärer Beschäftigungsverhältnisse ausländischer Arbeitskräfte aufgrund deren Teilhabemöglichkeiten in Deutschland</a:t>
            </a:r>
          </a:p>
          <a:p>
            <a:pPr lvl="1">
              <a:spcAft>
                <a:spcPts val="200"/>
              </a:spcAft>
            </a:pPr>
            <a:r>
              <a:rPr lang="de-DE" b="1" dirty="0"/>
              <a:t>Folgen</a:t>
            </a:r>
            <a:r>
              <a:rPr lang="de-DE" dirty="0"/>
              <a:t> prekärer Beschäftigungsverhältnisse ausländischer Arbeitskräfte für deren Teilhabemöglichkeiten in Deutschland</a:t>
            </a:r>
          </a:p>
          <a:p>
            <a:pPr marL="0" indent="0">
              <a:buNone/>
            </a:pPr>
            <a:endParaRPr lang="de-DE" dirty="0"/>
          </a:p>
          <a:p>
            <a:pPr marL="0" indent="0">
              <a:buNone/>
            </a:pPr>
            <a:endParaRPr lang="de-DE" dirty="0"/>
          </a:p>
          <a:p>
            <a:endParaRPr lang="de-DE" dirty="0"/>
          </a:p>
        </p:txBody>
      </p:sp>
    </p:spTree>
    <p:extLst>
      <p:ext uri="{BB962C8B-B14F-4D97-AF65-F5344CB8AC3E}">
        <p14:creationId xmlns:p14="http://schemas.microsoft.com/office/powerpoint/2010/main" val="328470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noAutofit/>
          </a:bodyPr>
          <a:lstStyle/>
          <a:p>
            <a:r>
              <a:rPr lang="de-DE" sz="2400" b="1" dirty="0">
                <a:solidFill>
                  <a:srgbClr val="54AF2E"/>
                </a:solidFill>
              </a:rPr>
              <a:t>Das Forschungsprojekt</a:t>
            </a:r>
            <a:br>
              <a:rPr lang="de-DE" sz="2400" b="1" dirty="0">
                <a:solidFill>
                  <a:srgbClr val="54AF2E"/>
                </a:solidFill>
              </a:rPr>
            </a:br>
            <a:r>
              <a:rPr lang="de-DE" sz="2000" dirty="0">
                <a:solidFill>
                  <a:srgbClr val="54AF2E"/>
                </a:solidFill>
              </a:rPr>
              <a:t>Kontext</a:t>
            </a:r>
          </a:p>
        </p:txBody>
      </p:sp>
      <p:sp>
        <p:nvSpPr>
          <p:cNvPr id="3" name="Textplatzhalter 2"/>
          <p:cNvSpPr>
            <a:spLocks noGrp="1"/>
          </p:cNvSpPr>
          <p:nvPr>
            <p:ph type="body" sz="quarter" idx="10"/>
          </p:nvPr>
        </p:nvSpPr>
        <p:spPr/>
        <p:txBody>
          <a:bodyPr/>
          <a:lstStyle/>
          <a:p>
            <a:r>
              <a:rPr lang="de-DE" dirty="0"/>
              <a:t>Arbeitskräfte aus den neuen EU-Mitgliedsländern und Drittstaaten sind im Niedriglohnsektor deutlich überrepräsentiert. </a:t>
            </a:r>
          </a:p>
          <a:p>
            <a:endParaRPr lang="de-DE" dirty="0"/>
          </a:p>
          <a:p>
            <a:r>
              <a:rPr lang="de-DE" dirty="0"/>
              <a:t>Corona-Pandemie zeigt eine deutliche Abhängigkeit der deutschen Wirtschaft und Gesellschaft von ihrer Arbeitskraft. </a:t>
            </a:r>
          </a:p>
          <a:p>
            <a:endParaRPr lang="de-DE" dirty="0"/>
          </a:p>
          <a:p>
            <a:r>
              <a:rPr lang="de-DE" dirty="0"/>
              <a:t>Es besteht ein (europaweiter) Wettbewerb um Arbeitskräfte für den Niedriglohnsektor. Anwerbung erfolgt immer mehr auch aus Drittstaaten. </a:t>
            </a:r>
          </a:p>
          <a:p>
            <a:endParaRPr lang="de-DE" dirty="0"/>
          </a:p>
          <a:p>
            <a:r>
              <a:rPr lang="de-DE" dirty="0"/>
              <a:t>Dennoch sind die Beschäftigungen unterdurchschnittlich bezahlt, gehen mit problematischen Arbeitsbedingungen einher und verhindern eine selbstbestimmte Teilhabe in Deutschland. </a:t>
            </a:r>
          </a:p>
        </p:txBody>
      </p:sp>
    </p:spTree>
    <p:extLst>
      <p:ext uri="{BB962C8B-B14F-4D97-AF65-F5344CB8AC3E}">
        <p14:creationId xmlns:p14="http://schemas.microsoft.com/office/powerpoint/2010/main" val="3438962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54AF2E"/>
                </a:solidFill>
              </a:rPr>
              <a:t>Das Forschungsprojekt</a:t>
            </a:r>
            <a:r>
              <a:rPr lang="de-DE" sz="2000" b="1" dirty="0">
                <a:solidFill>
                  <a:srgbClr val="54AF2E"/>
                </a:solidFill>
              </a:rPr>
              <a:t/>
            </a:r>
            <a:br>
              <a:rPr lang="de-DE" sz="2000" b="1" dirty="0">
                <a:solidFill>
                  <a:srgbClr val="54AF2E"/>
                </a:solidFill>
              </a:rPr>
            </a:br>
            <a:r>
              <a:rPr lang="de-DE" sz="2000" dirty="0">
                <a:solidFill>
                  <a:srgbClr val="54AF2E"/>
                </a:solidFill>
              </a:rPr>
              <a:t>Erkenntnisinteresse und Ziele</a:t>
            </a:r>
            <a:endParaRPr lang="de-DE" dirty="0"/>
          </a:p>
        </p:txBody>
      </p:sp>
      <p:sp>
        <p:nvSpPr>
          <p:cNvPr id="4" name="Textplatzhalter 3"/>
          <p:cNvSpPr>
            <a:spLocks noGrp="1"/>
          </p:cNvSpPr>
          <p:nvPr>
            <p:ph type="body" sz="quarter" idx="13"/>
          </p:nvPr>
        </p:nvSpPr>
        <p:spPr>
          <a:xfrm>
            <a:off x="1271463" y="2612642"/>
            <a:ext cx="10310937" cy="1060524"/>
          </a:xfrm>
        </p:spPr>
        <p:txBody>
          <a:bodyPr/>
          <a:lstStyle/>
          <a:p>
            <a:pPr marL="182563"/>
            <a:r>
              <a:rPr lang="de-DE" dirty="0"/>
              <a:t>Was sind die Ursachen für das hohe </a:t>
            </a:r>
            <a:r>
              <a:rPr lang="de-DE" dirty="0" err="1"/>
              <a:t>Prekaritätsrisiko</a:t>
            </a:r>
            <a:r>
              <a:rPr lang="de-DE" dirty="0"/>
              <a:t> ausländischer Arbeitskräfte? Wie bedingen (aufenthalts-)rechtliche und faktische Teilhabemöglichkeiten ausländischer Arbeitskräfte deren Arbeitsmarktintegration und Beschäftigungsverhältnisse? </a:t>
            </a:r>
          </a:p>
        </p:txBody>
      </p:sp>
      <p:sp>
        <p:nvSpPr>
          <p:cNvPr id="6" name="Textplatzhalter 5"/>
          <p:cNvSpPr>
            <a:spLocks noGrp="1"/>
          </p:cNvSpPr>
          <p:nvPr>
            <p:ph type="body" sz="quarter" idx="15"/>
          </p:nvPr>
        </p:nvSpPr>
        <p:spPr>
          <a:xfrm>
            <a:off x="1271463" y="3817182"/>
            <a:ext cx="10310937" cy="1060524"/>
          </a:xfrm>
        </p:spPr>
        <p:txBody>
          <a:bodyPr lIns="252000"/>
          <a:lstStyle/>
          <a:p>
            <a:r>
              <a:rPr lang="de-DE" dirty="0"/>
              <a:t>Welche Folgen haben prekäre Beschäftigungsverhältnisse für ihre gesamtgesellschaftliche Teilhabe in Deutschland?</a:t>
            </a:r>
          </a:p>
        </p:txBody>
      </p:sp>
      <p:sp>
        <p:nvSpPr>
          <p:cNvPr id="8" name="Textplatzhalter 7"/>
          <p:cNvSpPr>
            <a:spLocks noGrp="1"/>
          </p:cNvSpPr>
          <p:nvPr>
            <p:ph type="body" sz="quarter" idx="17"/>
          </p:nvPr>
        </p:nvSpPr>
        <p:spPr>
          <a:xfrm>
            <a:off x="1271463" y="5021722"/>
            <a:ext cx="10310937" cy="1060524"/>
          </a:xfrm>
          <a:ln>
            <a:solidFill>
              <a:schemeClr val="accent2"/>
            </a:solidFill>
          </a:ln>
        </p:spPr>
        <p:txBody>
          <a:bodyPr tIns="90000" bIns="90000" anchor="ctr"/>
          <a:lstStyle/>
          <a:p>
            <a:pPr marL="182563"/>
            <a:r>
              <a:rPr lang="de-DE" dirty="0"/>
              <a:t>Welche konkreten Handlungsansätze können abgeleitet werden, um das </a:t>
            </a:r>
            <a:r>
              <a:rPr lang="de-DE" dirty="0" err="1"/>
              <a:t>Prekaritätsrisiko</a:t>
            </a:r>
            <a:r>
              <a:rPr lang="de-DE" dirty="0"/>
              <a:t> für ausländische Arbeitskräfte zu minimieren und Teilhabe zu ermöglichen?</a:t>
            </a:r>
          </a:p>
        </p:txBody>
      </p:sp>
      <p:sp>
        <p:nvSpPr>
          <p:cNvPr id="11" name="Ellipse 10"/>
          <p:cNvSpPr/>
          <p:nvPr/>
        </p:nvSpPr>
        <p:spPr>
          <a:xfrm>
            <a:off x="683568" y="2782904"/>
            <a:ext cx="720080" cy="720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1</a:t>
            </a:r>
          </a:p>
        </p:txBody>
      </p:sp>
      <p:sp>
        <p:nvSpPr>
          <p:cNvPr id="12" name="Ellipse 11"/>
          <p:cNvSpPr/>
          <p:nvPr/>
        </p:nvSpPr>
        <p:spPr>
          <a:xfrm>
            <a:off x="683568" y="5191984"/>
            <a:ext cx="720080" cy="720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3</a:t>
            </a:r>
          </a:p>
        </p:txBody>
      </p:sp>
      <p:sp>
        <p:nvSpPr>
          <p:cNvPr id="13" name="Ellipse 12"/>
          <p:cNvSpPr/>
          <p:nvPr/>
        </p:nvSpPr>
        <p:spPr>
          <a:xfrm>
            <a:off x="684650" y="3982775"/>
            <a:ext cx="720080" cy="720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2</a:t>
            </a:r>
          </a:p>
        </p:txBody>
      </p:sp>
      <p:sp>
        <p:nvSpPr>
          <p:cNvPr id="3" name="Rechteck 2"/>
          <p:cNvSpPr/>
          <p:nvPr/>
        </p:nvSpPr>
        <p:spPr>
          <a:xfrm>
            <a:off x="1403648" y="1523268"/>
            <a:ext cx="10178752" cy="1200329"/>
          </a:xfrm>
          <a:prstGeom prst="rect">
            <a:avLst/>
          </a:prstGeom>
        </p:spPr>
        <p:txBody>
          <a:bodyPr wrap="square">
            <a:spAutoFit/>
          </a:bodyPr>
          <a:lstStyle/>
          <a:p>
            <a:r>
              <a:rPr lang="de-DE" dirty="0">
                <a:solidFill>
                  <a:srgbClr val="003C76"/>
                </a:solidFill>
                <a:ea typeface="ヒラギノ角ゴ Pro W3" charset="0"/>
                <a:cs typeface="Tahoma" panose="020B0604030504040204" pitchFamily="34" charset="0"/>
              </a:rPr>
              <a:t>Ziel ist es, die </a:t>
            </a:r>
            <a:r>
              <a:rPr lang="de-DE" b="1" dirty="0">
                <a:solidFill>
                  <a:srgbClr val="003C76"/>
                </a:solidFill>
                <a:ea typeface="ヒラギノ角ゴ Pro W3" charset="0"/>
                <a:cs typeface="Tahoma" panose="020B0604030504040204" pitchFamily="34" charset="0"/>
              </a:rPr>
              <a:t>Wechselwirkungen zwischen Beschäftigungsverhältnissen und Teilhabemöglichkeiten </a:t>
            </a:r>
            <a:r>
              <a:rPr lang="de-DE" dirty="0">
                <a:solidFill>
                  <a:srgbClr val="003C76"/>
                </a:solidFill>
                <a:ea typeface="ヒラギノ角ゴ Pro W3" charset="0"/>
                <a:cs typeface="Tahoma" panose="020B0604030504040204" pitchFamily="34" charset="0"/>
              </a:rPr>
              <a:t>ausländischer Arbeitskräfte aus EU- und Drittstaaten systematisch zu untersuchen und mit Handlungsansätzen für Politik, Wirtschaft und Zivilgesellschaft zu verbinden.</a:t>
            </a:r>
          </a:p>
          <a:p>
            <a:endParaRPr lang="de-DE" dirty="0">
              <a:solidFill>
                <a:srgbClr val="003C76"/>
              </a:solidFill>
              <a:ea typeface="ヒラギノ角ゴ Pro W3" charset="0"/>
              <a:cs typeface="Tahoma" panose="020B0604030504040204" pitchFamily="34" charset="0"/>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648" y="1478198"/>
            <a:ext cx="900000" cy="900000"/>
          </a:xfrm>
          <a:prstGeom prst="rect">
            <a:avLst/>
          </a:prstGeom>
        </p:spPr>
      </p:pic>
    </p:spTree>
    <p:extLst>
      <p:ext uri="{BB962C8B-B14F-4D97-AF65-F5344CB8AC3E}">
        <p14:creationId xmlns:p14="http://schemas.microsoft.com/office/powerpoint/2010/main" val="3125147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54AF2E"/>
                </a:solidFill>
              </a:rPr>
              <a:t>Das Forschungsprojekt</a:t>
            </a:r>
            <a:r>
              <a:rPr lang="de-DE" sz="2000" b="1" dirty="0">
                <a:solidFill>
                  <a:srgbClr val="54AF2E"/>
                </a:solidFill>
              </a:rPr>
              <a:t/>
            </a:r>
            <a:br>
              <a:rPr lang="de-DE" sz="2000" b="1" dirty="0">
                <a:solidFill>
                  <a:srgbClr val="54AF2E"/>
                </a:solidFill>
              </a:rPr>
            </a:br>
            <a:r>
              <a:rPr lang="de-DE" sz="2000" dirty="0">
                <a:solidFill>
                  <a:srgbClr val="54AF2E"/>
                </a:solidFill>
              </a:rPr>
              <a:t>Interviewstudie </a:t>
            </a:r>
            <a:endParaRPr lang="de-DE" dirty="0"/>
          </a:p>
        </p:txBody>
      </p:sp>
      <p:sp>
        <p:nvSpPr>
          <p:cNvPr id="41" name="Textplatzhalter 7"/>
          <p:cNvSpPr>
            <a:spLocks noGrp="1"/>
          </p:cNvSpPr>
          <p:nvPr>
            <p:ph type="body" sz="quarter" idx="4294967295"/>
          </p:nvPr>
        </p:nvSpPr>
        <p:spPr>
          <a:xfrm>
            <a:off x="457200" y="1268760"/>
            <a:ext cx="10031288" cy="4728740"/>
          </a:xfrm>
          <a:prstGeom prst="rect">
            <a:avLst/>
          </a:prstGeom>
        </p:spPr>
        <p:txBody>
          <a:bodyPr/>
          <a:lstStyle/>
          <a:p>
            <a:pPr marL="285750" indent="-285750"/>
            <a:r>
              <a:rPr lang="de-DE" sz="1800" dirty="0">
                <a:solidFill>
                  <a:srgbClr val="003C76"/>
                </a:solidFill>
              </a:rPr>
              <a:t>40 Einzelinterviews mit Expert/innen</a:t>
            </a:r>
          </a:p>
          <a:p>
            <a:pPr marL="0" indent="0">
              <a:buNone/>
            </a:pPr>
            <a:endParaRPr lang="de-DE" sz="1100" dirty="0">
              <a:solidFill>
                <a:srgbClr val="003C76"/>
              </a:solidFill>
            </a:endParaRPr>
          </a:p>
          <a:p>
            <a:pPr marL="285750" indent="-285750"/>
            <a:r>
              <a:rPr lang="de-DE" sz="1800" dirty="0">
                <a:solidFill>
                  <a:srgbClr val="003C76"/>
                </a:solidFill>
              </a:rPr>
              <a:t>Drei Zielbereiche:</a:t>
            </a:r>
          </a:p>
          <a:p>
            <a:pPr marL="285750" indent="-285750"/>
            <a:endParaRPr lang="de-DE" sz="1800" dirty="0">
              <a:solidFill>
                <a:srgbClr val="003C76"/>
              </a:solidFill>
            </a:endParaRPr>
          </a:p>
          <a:p>
            <a:pPr marL="0" indent="0">
              <a:buNone/>
            </a:pPr>
            <a:endParaRPr lang="de-DE" sz="1800" dirty="0">
              <a:solidFill>
                <a:srgbClr val="003C76"/>
              </a:solidFill>
            </a:endParaRPr>
          </a:p>
          <a:p>
            <a:pPr marL="274638" lvl="1" indent="0">
              <a:buNone/>
            </a:pPr>
            <a:endParaRPr lang="de-DE" sz="1800" dirty="0">
              <a:solidFill>
                <a:srgbClr val="003C76"/>
              </a:solidFill>
              <a:ea typeface="ヒラギノ角ゴ Pro W3" charset="0"/>
            </a:endParaRPr>
          </a:p>
          <a:p>
            <a:pPr marL="274638" lvl="1" indent="0">
              <a:buNone/>
            </a:pPr>
            <a:endParaRPr lang="de-DE" sz="1800" dirty="0">
              <a:solidFill>
                <a:srgbClr val="003C76"/>
              </a:solidFill>
              <a:ea typeface="ヒラギノ角ゴ Pro W3" charset="0"/>
            </a:endParaRPr>
          </a:p>
          <a:p>
            <a:pPr marL="274638" lvl="1" indent="0">
              <a:buNone/>
            </a:pPr>
            <a:endParaRPr lang="de-DE" sz="1800" dirty="0">
              <a:solidFill>
                <a:srgbClr val="003C76"/>
              </a:solidFill>
              <a:ea typeface="ヒラギノ角ゴ Pro W3" charset="0"/>
            </a:endParaRPr>
          </a:p>
          <a:p>
            <a:pPr marL="274638" lvl="1" indent="0">
              <a:buNone/>
            </a:pPr>
            <a:endParaRPr lang="de-DE" sz="1800" dirty="0">
              <a:solidFill>
                <a:srgbClr val="003C76"/>
              </a:solidFill>
              <a:ea typeface="ヒラギノ角ゴ Pro W3" charset="0"/>
            </a:endParaRPr>
          </a:p>
          <a:p>
            <a:pPr marL="274638" lvl="1" indent="0">
              <a:buNone/>
            </a:pPr>
            <a:endParaRPr lang="de-DE" sz="1800" dirty="0">
              <a:solidFill>
                <a:srgbClr val="003C76"/>
              </a:solidFill>
              <a:ea typeface="ヒラギノ角ゴ Pro W3" charset="0"/>
            </a:endParaRPr>
          </a:p>
          <a:p>
            <a:pPr marL="274638" lvl="1" indent="0">
              <a:buNone/>
            </a:pPr>
            <a:endParaRPr lang="de-DE" sz="1800" dirty="0">
              <a:solidFill>
                <a:srgbClr val="003C76"/>
              </a:solidFill>
              <a:ea typeface="ヒラギノ角ゴ Pro W3" charset="0"/>
            </a:endParaRPr>
          </a:p>
          <a:p>
            <a:pPr marL="0" indent="0">
              <a:buNone/>
            </a:pPr>
            <a:endParaRPr lang="de-DE" sz="1800" dirty="0">
              <a:solidFill>
                <a:srgbClr val="003C76"/>
              </a:solidFill>
            </a:endParaRPr>
          </a:p>
          <a:p>
            <a:pPr marL="285750" indent="-285750"/>
            <a:endParaRPr lang="de-DE" sz="700" dirty="0">
              <a:solidFill>
                <a:srgbClr val="003C76"/>
              </a:solidFill>
            </a:endParaRPr>
          </a:p>
          <a:p>
            <a:pPr marL="285750" indent="-285750"/>
            <a:r>
              <a:rPr lang="de-DE" sz="1800" dirty="0">
                <a:solidFill>
                  <a:srgbClr val="003C76"/>
                </a:solidFill>
              </a:rPr>
              <a:t>Auswahl der Branchen verlief induktiv: 	Bauindustrie, Fleischindustrie, saisonale 						Landwirtschaft, häusliche Betreuung</a:t>
            </a:r>
          </a:p>
          <a:p>
            <a:endParaRPr lang="de-DE" dirty="0"/>
          </a:p>
        </p:txBody>
      </p:sp>
      <p:sp>
        <p:nvSpPr>
          <p:cNvPr id="5" name="Richtungspfeil 4">
            <a:extLst>
              <a:ext uri="{FF2B5EF4-FFF2-40B4-BE49-F238E27FC236}">
                <a16:creationId xmlns:a16="http://schemas.microsoft.com/office/drawing/2014/main" id="{FE098DD0-550D-4A65-B5B4-D68685EA199A}"/>
              </a:ext>
            </a:extLst>
          </p:cNvPr>
          <p:cNvSpPr/>
          <p:nvPr/>
        </p:nvSpPr>
        <p:spPr bwMode="auto">
          <a:xfrm>
            <a:off x="1051849" y="2252982"/>
            <a:ext cx="3892023" cy="733630"/>
          </a:xfrm>
          <a:prstGeom prst="homePlate">
            <a:avLst/>
          </a:prstGeom>
          <a:solidFill>
            <a:srgbClr val="5BAC26"/>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eaLnBrk="1" hangingPunct="1">
              <a:defRPr/>
            </a:pPr>
            <a:r>
              <a:rPr lang="de-DE" dirty="0">
                <a:solidFill>
                  <a:schemeClr val="bg1"/>
                </a:solidFill>
              </a:rPr>
              <a:t>Seite der </a:t>
            </a:r>
            <a:r>
              <a:rPr lang="de-DE" b="1" dirty="0">
                <a:solidFill>
                  <a:schemeClr val="bg1"/>
                </a:solidFill>
              </a:rPr>
              <a:t>Arbeitskräfte</a:t>
            </a:r>
          </a:p>
        </p:txBody>
      </p:sp>
      <p:sp>
        <p:nvSpPr>
          <p:cNvPr id="6" name="Richtungspfeil 5">
            <a:extLst>
              <a:ext uri="{FF2B5EF4-FFF2-40B4-BE49-F238E27FC236}">
                <a16:creationId xmlns:a16="http://schemas.microsoft.com/office/drawing/2014/main" id="{FE098DD0-550D-4A65-B5B4-D68685EA199A}"/>
              </a:ext>
            </a:extLst>
          </p:cNvPr>
          <p:cNvSpPr/>
          <p:nvPr/>
        </p:nvSpPr>
        <p:spPr bwMode="auto">
          <a:xfrm>
            <a:off x="1051849" y="4202341"/>
            <a:ext cx="3892022" cy="733630"/>
          </a:xfrm>
          <a:prstGeom prst="homePlate">
            <a:avLst/>
          </a:prstGeom>
          <a:solidFill>
            <a:srgbClr val="5BAC26"/>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eaLnBrk="1" hangingPunct="1">
              <a:defRPr/>
            </a:pPr>
            <a:r>
              <a:rPr lang="de-DE" dirty="0">
                <a:solidFill>
                  <a:schemeClr val="bg1"/>
                </a:solidFill>
              </a:rPr>
              <a:t>Seite der </a:t>
            </a:r>
            <a:r>
              <a:rPr lang="de-DE" b="1" dirty="0" err="1">
                <a:solidFill>
                  <a:schemeClr val="bg1"/>
                </a:solidFill>
              </a:rPr>
              <a:t>Arbeitgebenden</a:t>
            </a:r>
            <a:endParaRPr lang="de-DE" b="1" dirty="0">
              <a:solidFill>
                <a:schemeClr val="bg1"/>
              </a:solidFill>
            </a:endParaRPr>
          </a:p>
        </p:txBody>
      </p:sp>
      <p:sp>
        <p:nvSpPr>
          <p:cNvPr id="7" name="Richtungspfeil 6">
            <a:extLst>
              <a:ext uri="{FF2B5EF4-FFF2-40B4-BE49-F238E27FC236}">
                <a16:creationId xmlns:a16="http://schemas.microsoft.com/office/drawing/2014/main" id="{FE098DD0-550D-4A65-B5B4-D68685EA199A}"/>
              </a:ext>
            </a:extLst>
          </p:cNvPr>
          <p:cNvSpPr/>
          <p:nvPr/>
        </p:nvSpPr>
        <p:spPr bwMode="auto">
          <a:xfrm>
            <a:off x="1051849" y="3203564"/>
            <a:ext cx="3892023" cy="7336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eaLnBrk="1" hangingPunct="1">
              <a:defRPr/>
            </a:pPr>
            <a:r>
              <a:rPr lang="de-DE" dirty="0">
                <a:solidFill>
                  <a:schemeClr val="bg1"/>
                </a:solidFill>
              </a:rPr>
              <a:t>Seite der </a:t>
            </a:r>
            <a:r>
              <a:rPr lang="de-DE" b="1" dirty="0">
                <a:solidFill>
                  <a:schemeClr val="bg1"/>
                </a:solidFill>
              </a:rPr>
              <a:t>politischen      Institutionen und Behörden</a:t>
            </a:r>
          </a:p>
        </p:txBody>
      </p:sp>
      <p:sp>
        <p:nvSpPr>
          <p:cNvPr id="8" name="Textfeld 5">
            <a:extLst>
              <a:ext uri="{FF2B5EF4-FFF2-40B4-BE49-F238E27FC236}">
                <a16:creationId xmlns:a16="http://schemas.microsoft.com/office/drawing/2014/main" id="{283D3F0E-B738-4190-B1D4-1B1B2D352BAB}"/>
              </a:ext>
            </a:extLst>
          </p:cNvPr>
          <p:cNvSpPr txBox="1">
            <a:spLocks noChangeArrowheads="1"/>
          </p:cNvSpPr>
          <p:nvPr/>
        </p:nvSpPr>
        <p:spPr bwMode="auto">
          <a:xfrm>
            <a:off x="5104649" y="2158132"/>
            <a:ext cx="42317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r>
              <a:rPr lang="de-DE" altLang="de-DE" dirty="0">
                <a:solidFill>
                  <a:schemeClr val="accent1"/>
                </a:solidFill>
              </a:rPr>
              <a:t>wohlfahrtsstaatliche und gewerkschaftsnahe Migrationsberatung, Gewerkschaften</a:t>
            </a:r>
          </a:p>
        </p:txBody>
      </p:sp>
      <p:sp>
        <p:nvSpPr>
          <p:cNvPr id="9" name="Textfeld 5">
            <a:extLst>
              <a:ext uri="{FF2B5EF4-FFF2-40B4-BE49-F238E27FC236}">
                <a16:creationId xmlns:a16="http://schemas.microsoft.com/office/drawing/2014/main" id="{283D3F0E-B738-4190-B1D4-1B1B2D352BAB}"/>
              </a:ext>
            </a:extLst>
          </p:cNvPr>
          <p:cNvSpPr txBox="1">
            <a:spLocks noChangeArrowheads="1"/>
          </p:cNvSpPr>
          <p:nvPr/>
        </p:nvSpPr>
        <p:spPr bwMode="auto">
          <a:xfrm>
            <a:off x="5104649" y="3385713"/>
            <a:ext cx="4951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r>
              <a:rPr lang="de-DE" altLang="de-DE" dirty="0">
                <a:solidFill>
                  <a:srgbClr val="00765A"/>
                </a:solidFill>
              </a:rPr>
              <a:t>Ministerien, Behörden</a:t>
            </a:r>
          </a:p>
        </p:txBody>
      </p:sp>
      <p:sp>
        <p:nvSpPr>
          <p:cNvPr id="10" name="Textfeld 5">
            <a:extLst>
              <a:ext uri="{FF2B5EF4-FFF2-40B4-BE49-F238E27FC236}">
                <a16:creationId xmlns:a16="http://schemas.microsoft.com/office/drawing/2014/main" id="{283D3F0E-B738-4190-B1D4-1B1B2D352BAB}"/>
              </a:ext>
            </a:extLst>
          </p:cNvPr>
          <p:cNvSpPr txBox="1">
            <a:spLocks noChangeArrowheads="1"/>
          </p:cNvSpPr>
          <p:nvPr/>
        </p:nvSpPr>
        <p:spPr bwMode="auto">
          <a:xfrm>
            <a:off x="5110311" y="4384490"/>
            <a:ext cx="55446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r>
              <a:rPr lang="de-DE" altLang="de-DE" dirty="0">
                <a:solidFill>
                  <a:schemeClr val="accent1"/>
                </a:solidFill>
              </a:rPr>
              <a:t>Arbeitgeberverbände </a:t>
            </a:r>
          </a:p>
        </p:txBody>
      </p:sp>
    </p:spTree>
    <p:extLst>
      <p:ext uri="{BB962C8B-B14F-4D97-AF65-F5344CB8AC3E}">
        <p14:creationId xmlns:p14="http://schemas.microsoft.com/office/powerpoint/2010/main" val="737928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54AF2E"/>
                </a:solidFill>
              </a:rPr>
              <a:t>Teilhabe, </a:t>
            </a:r>
            <a:r>
              <a:rPr lang="de-DE" sz="2400" b="1" dirty="0" err="1">
                <a:solidFill>
                  <a:srgbClr val="54AF2E"/>
                </a:solidFill>
              </a:rPr>
              <a:t>Prekarität</a:t>
            </a:r>
            <a:r>
              <a:rPr lang="de-DE" sz="2400" b="1" dirty="0">
                <a:solidFill>
                  <a:srgbClr val="54AF2E"/>
                </a:solidFill>
              </a:rPr>
              <a:t>, Migration</a:t>
            </a:r>
            <a:r>
              <a:rPr lang="de-DE" sz="2000" b="1" dirty="0">
                <a:solidFill>
                  <a:srgbClr val="54AF2E"/>
                </a:solidFill>
              </a:rPr>
              <a:t/>
            </a:r>
            <a:br>
              <a:rPr lang="de-DE" sz="2000" b="1" dirty="0">
                <a:solidFill>
                  <a:srgbClr val="54AF2E"/>
                </a:solidFill>
              </a:rPr>
            </a:br>
            <a:r>
              <a:rPr lang="de-DE" sz="2000" b="1" dirty="0">
                <a:solidFill>
                  <a:srgbClr val="54AF2E"/>
                </a:solidFill>
              </a:rPr>
              <a:t>	</a:t>
            </a:r>
            <a:endParaRPr lang="de-DE"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1587500"/>
            <a:ext cx="10882591" cy="4289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700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Benutzerdefiniert 4">
      <a:dk1>
        <a:srgbClr val="000000"/>
      </a:dk1>
      <a:lt1>
        <a:srgbClr val="FFFFFF"/>
      </a:lt1>
      <a:dk2>
        <a:srgbClr val="000000"/>
      </a:dk2>
      <a:lt2>
        <a:srgbClr val="FFFFFF"/>
      </a:lt2>
      <a:accent1>
        <a:srgbClr val="5BAC26"/>
      </a:accent1>
      <a:accent2>
        <a:srgbClr val="00765A"/>
      </a:accent2>
      <a:accent3>
        <a:srgbClr val="0098D4"/>
      </a:accent3>
      <a:accent4>
        <a:srgbClr val="003C76"/>
      </a:accent4>
      <a:accent5>
        <a:srgbClr val="F9D500"/>
      </a:accent5>
      <a:accent6>
        <a:srgbClr val="E85236"/>
      </a:accent6>
      <a:hlink>
        <a:srgbClr val="5BAC26"/>
      </a:hlink>
      <a:folHlink>
        <a:srgbClr val="7B7C7E"/>
      </a:folHlink>
    </a:clrScheme>
    <a:fontScheme name="Benutzerdefiniert 1">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r">
          <a:defRPr sz="1000" dirty="0" smtClean="0">
            <a:solidFill>
              <a:srgbClr val="2FABE9"/>
            </a:solidFill>
            <a:latin typeface="Tahoma" pitchFamily="34" charset="0"/>
          </a:defRPr>
        </a:defPPr>
      </a:lstStyle>
    </a:txDef>
  </a:objectDefaults>
  <a:extraClrSchemeLst/>
  <a:extLst>
    <a:ext uri="{05A4C25C-085E-4340-85A3-A5531E510DB2}">
      <thm15:themeFamily xmlns:thm15="http://schemas.microsoft.com/office/thememl/2012/main" name="Vorlage_pp_16-9_grün_de" id="{FC96ED59-BB4A-44C3-8ED4-952E3BE9EA7E}" vid="{F21EC43F-13DE-4CA8-8B36-CE89DE293ABA}"/>
    </a:ext>
  </a:extLst>
</a:theme>
</file>

<file path=ppt/theme/theme2.xml><?xml version="1.0" encoding="utf-8"?>
<a:theme xmlns:a="http://schemas.openxmlformats.org/drawingml/2006/main" name="Larissa">
  <a:themeElements>
    <a:clrScheme name="SVR-JG">
      <a:dk1>
        <a:srgbClr val="000000"/>
      </a:dk1>
      <a:lt1>
        <a:srgbClr val="FFFFFF"/>
      </a:lt1>
      <a:dk2>
        <a:srgbClr val="000000"/>
      </a:dk2>
      <a:lt2>
        <a:srgbClr val="FFFFFF"/>
      </a:lt2>
      <a:accent1>
        <a:srgbClr val="0098D4"/>
      </a:accent1>
      <a:accent2>
        <a:srgbClr val="003C76"/>
      </a:accent2>
      <a:accent3>
        <a:srgbClr val="7E8015"/>
      </a:accent3>
      <a:accent4>
        <a:srgbClr val="5E356F"/>
      </a:accent4>
      <a:accent5>
        <a:srgbClr val="F9D400"/>
      </a:accent5>
      <a:accent6>
        <a:srgbClr val="D74330"/>
      </a:accent6>
      <a:hlink>
        <a:srgbClr val="E49F53"/>
      </a:hlink>
      <a:folHlink>
        <a:srgbClr val="31512C"/>
      </a:folHlink>
    </a:clrScheme>
    <a:fontScheme name="Benutzerdefiniert 1">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4">
    <a:dk1>
      <a:srgbClr val="000000"/>
    </a:dk1>
    <a:lt1>
      <a:srgbClr val="FFFFFF"/>
    </a:lt1>
    <a:dk2>
      <a:srgbClr val="000000"/>
    </a:dk2>
    <a:lt2>
      <a:srgbClr val="FFFFFF"/>
    </a:lt2>
    <a:accent1>
      <a:srgbClr val="5BAC26"/>
    </a:accent1>
    <a:accent2>
      <a:srgbClr val="00765A"/>
    </a:accent2>
    <a:accent3>
      <a:srgbClr val="0098D4"/>
    </a:accent3>
    <a:accent4>
      <a:srgbClr val="003C76"/>
    </a:accent4>
    <a:accent5>
      <a:srgbClr val="F9D500"/>
    </a:accent5>
    <a:accent6>
      <a:srgbClr val="E85236"/>
    </a:accent6>
    <a:hlink>
      <a:srgbClr val="5BAC26"/>
    </a:hlink>
    <a:folHlink>
      <a:srgbClr val="7B7C7E"/>
    </a:folHlink>
  </a:clrScheme>
</a:themeOverride>
</file>

<file path=ppt/theme/themeOverride2.xml><?xml version="1.0" encoding="utf-8"?>
<a:themeOverride xmlns:a="http://schemas.openxmlformats.org/drawingml/2006/main">
  <a:clrScheme name="Benutzerdefiniert 4">
    <a:dk1>
      <a:srgbClr val="000000"/>
    </a:dk1>
    <a:lt1>
      <a:srgbClr val="FFFFFF"/>
    </a:lt1>
    <a:dk2>
      <a:srgbClr val="000000"/>
    </a:dk2>
    <a:lt2>
      <a:srgbClr val="FFFFFF"/>
    </a:lt2>
    <a:accent1>
      <a:srgbClr val="5BAC26"/>
    </a:accent1>
    <a:accent2>
      <a:srgbClr val="00765A"/>
    </a:accent2>
    <a:accent3>
      <a:srgbClr val="0098D4"/>
    </a:accent3>
    <a:accent4>
      <a:srgbClr val="003C76"/>
    </a:accent4>
    <a:accent5>
      <a:srgbClr val="F9D500"/>
    </a:accent5>
    <a:accent6>
      <a:srgbClr val="E85236"/>
    </a:accent6>
    <a:hlink>
      <a:srgbClr val="5BAC26"/>
    </a:hlink>
    <a:folHlink>
      <a:srgbClr val="7B7C7E"/>
    </a:folHlink>
  </a:clrScheme>
</a:themeOverride>
</file>

<file path=docProps/app.xml><?xml version="1.0" encoding="utf-8"?>
<Properties xmlns="http://schemas.openxmlformats.org/officeDocument/2006/extended-properties" xmlns:vt="http://schemas.openxmlformats.org/officeDocument/2006/docPropsVTypes">
  <Template/>
  <TotalTime>0</TotalTime>
  <Words>2224</Words>
  <Application>Microsoft Office PowerPoint</Application>
  <PresentationFormat>Breitbild</PresentationFormat>
  <Paragraphs>296</Paragraphs>
  <Slides>24</Slides>
  <Notes>24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24</vt:i4>
      </vt:variant>
    </vt:vector>
  </HeadingPairs>
  <TitlesOfParts>
    <vt:vector size="33" baseType="lpstr">
      <vt:lpstr>MS PGothic</vt:lpstr>
      <vt:lpstr>MS PGothic</vt:lpstr>
      <vt:lpstr>Arial</vt:lpstr>
      <vt:lpstr>Calibri</vt:lpstr>
      <vt:lpstr>Symbol</vt:lpstr>
      <vt:lpstr>Tahoma</vt:lpstr>
      <vt:lpstr>Wingdings</vt:lpstr>
      <vt:lpstr>ヒラギノ角ゴ Pro W3</vt:lpstr>
      <vt:lpstr>Larissa</vt:lpstr>
      <vt:lpstr>PowerPoint-Präsentation</vt:lpstr>
      <vt:lpstr>Agenda</vt:lpstr>
      <vt:lpstr>PowerPoint-Präsentation</vt:lpstr>
      <vt:lpstr>Agenda zur Vorstellung der Studienergebnisse</vt:lpstr>
      <vt:lpstr>Das Forschungsprojekt Eckdaten</vt:lpstr>
      <vt:lpstr>Das Forschungsprojekt Kontext</vt:lpstr>
      <vt:lpstr>Das Forschungsprojekt Erkenntnisinteresse und Ziele</vt:lpstr>
      <vt:lpstr>Das Forschungsprojekt Interviewstudie </vt:lpstr>
      <vt:lpstr>Teilhabe, Prekarität, Migration  </vt:lpstr>
      <vt:lpstr>Teilhabe, Prekarität, Migration Teilhabedimensionen  </vt:lpstr>
      <vt:lpstr>Teilhabe, Prekarität, Migration auslandsspezifische und sozioökonomische Verwundbarkeiten  </vt:lpstr>
      <vt:lpstr>Rechtliche und faktische Teilhabehürden gesellschaftlicher Teilhabe</vt:lpstr>
      <vt:lpstr>Teilhabehürden bei sozialer Sicherung</vt:lpstr>
      <vt:lpstr>Teilhabehürden bei sozialer Sicherung Handlungsempfehlungen</vt:lpstr>
      <vt:lpstr>Teilhabehürden bei der Anerkennung ausl. Qualifikationen</vt:lpstr>
      <vt:lpstr>Teilhabehürden bei der Anerkennung ausl. Qualifikationen Handlungsempfehlungen</vt:lpstr>
      <vt:lpstr>Teilhabehürden im Arbeitsmarkt</vt:lpstr>
      <vt:lpstr>Teilhabehürden im Arbeitsmarkt Handlungsempfehlungen</vt:lpstr>
      <vt:lpstr>Teilhabehürden bei der Rechtsdurchsetzung</vt:lpstr>
      <vt:lpstr>Teilhabehürden bei der Rechtsdurchsetzung Handlungsempfehlungen</vt:lpstr>
      <vt:lpstr>Fazit Prekaritätsfalle statt Sprungbrett</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Loschert</dc:creator>
  <cp:lastModifiedBy>Cornelia Schu</cp:lastModifiedBy>
  <cp:revision>211</cp:revision>
  <cp:lastPrinted>2022-04-28T10:49:16Z</cp:lastPrinted>
  <dcterms:created xsi:type="dcterms:W3CDTF">2022-04-14T11:54:47Z</dcterms:created>
  <dcterms:modified xsi:type="dcterms:W3CDTF">2023-07-11T14:01:33Z</dcterms:modified>
</cp:coreProperties>
</file>